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3" r:id="rId5"/>
    <p:sldId id="261" r:id="rId6"/>
    <p:sldId id="264" r:id="rId7"/>
    <p:sldId id="265" r:id="rId8"/>
    <p:sldId id="281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80" r:id="rId21"/>
    <p:sldId id="284" r:id="rId22"/>
    <p:sldId id="282" r:id="rId23"/>
    <p:sldId id="283" r:id="rId24"/>
    <p:sldId id="285" r:id="rId25"/>
    <p:sldId id="287" r:id="rId26"/>
    <p:sldId id="288" r:id="rId27"/>
    <p:sldId id="290" r:id="rId28"/>
    <p:sldId id="291" r:id="rId29"/>
    <p:sldId id="292" r:id="rId30"/>
    <p:sldId id="294" r:id="rId31"/>
    <p:sldId id="293" r:id="rId32"/>
    <p:sldId id="295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8E160-7485-B892-DA8F-1EAA32D3FF43}" v="52" dt="2025-04-21T16:04:11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B364FED-761C-6F12-4679-2C2BA672D13A}"/>
              </a:ext>
            </a:extLst>
          </p:cNvPr>
          <p:cNvSpPr txBox="1"/>
          <p:nvPr/>
        </p:nvSpPr>
        <p:spPr>
          <a:xfrm>
            <a:off x="225323" y="1870458"/>
            <a:ext cx="6409036" cy="486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 err="1">
                <a:solidFill>
                  <a:schemeClr val="bg1"/>
                </a:solidFill>
                <a:latin typeface="Consolas"/>
                <a:ea typeface="MS PGothic"/>
              </a:rPr>
              <a:t>Introduction</a:t>
            </a:r>
            <a:r>
              <a:rPr lang="pt-BR" sz="40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400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4000" dirty="0">
                <a:solidFill>
                  <a:schemeClr val="bg1"/>
                </a:solidFill>
                <a:latin typeface="Consolas"/>
                <a:ea typeface="MS PGothic"/>
              </a:rPr>
              <a:t> Machine Learning</a:t>
            </a:r>
            <a:endParaRPr lang="pt-BR">
              <a:solidFill>
                <a:schemeClr val="bg1"/>
              </a:solidFill>
            </a:endParaRPr>
          </a:p>
          <a:p>
            <a:endParaRPr lang="pt-BR" sz="4000" dirty="0">
              <a:solidFill>
                <a:schemeClr val="bg1"/>
              </a:solidFill>
              <a:latin typeface="Consolas"/>
              <a:ea typeface="MS PGothic"/>
              <a:cs typeface="+mn-lt"/>
            </a:endParaRPr>
          </a:p>
          <a:p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Theory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,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Algorithms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and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Implementation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with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Python</a:t>
            </a:r>
            <a:endParaRPr lang="pt-BR" sz="2800">
              <a:solidFill>
                <a:schemeClr val="bg1"/>
              </a:solidFill>
              <a:latin typeface="Consolas"/>
            </a:endParaRPr>
          </a:p>
          <a:p>
            <a:endParaRPr lang="pt-BR" sz="2800" dirty="0">
              <a:solidFill>
                <a:schemeClr val="bg1"/>
              </a:solidFill>
              <a:latin typeface="Century Gothic"/>
            </a:endParaRPr>
          </a:p>
          <a:p>
            <a:endParaRPr lang="pt-BR" sz="2800" dirty="0">
              <a:solidFill>
                <a:schemeClr val="bg1"/>
              </a:solidFill>
              <a:latin typeface="Century Gothic"/>
            </a:endParaRPr>
          </a:p>
          <a:p>
            <a:endParaRPr lang="pt-BR" sz="2800" dirty="0">
              <a:solidFill>
                <a:schemeClr val="bg1"/>
              </a:solidFill>
              <a:latin typeface="Century Gothic"/>
            </a:endParaRPr>
          </a:p>
          <a:p>
            <a:endParaRPr lang="pt-BR" dirty="0">
              <a:solidFill>
                <a:schemeClr val="bg1"/>
              </a:solidFill>
              <a:latin typeface="Century Gothic"/>
            </a:endParaRPr>
          </a:p>
          <a:p>
            <a:r>
              <a:rPr lang="pt-BR" dirty="0">
                <a:solidFill>
                  <a:schemeClr val="bg1"/>
                </a:solidFill>
                <a:latin typeface="Century Gothic"/>
              </a:rPr>
              <a:t>Gabriel Wendell Celestino Rocha*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sz="1400" dirty="0">
                <a:solidFill>
                  <a:schemeClr val="bg1"/>
                </a:solidFill>
                <a:latin typeface="Century Gothic"/>
              </a:rPr>
              <a:t>*gabrielwendell@fisica.ufrn.br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3F04E7C-4013-A456-8E65-66A9515EAF03}"/>
              </a:ext>
            </a:extLst>
          </p:cNvPr>
          <p:cNvSpPr txBox="1"/>
          <p:nvPr/>
        </p:nvSpPr>
        <p:spPr>
          <a:xfrm>
            <a:off x="1331209" y="247062"/>
            <a:ext cx="295446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Consolas"/>
              </a:rPr>
              <a:t>Departamento de Física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  <a:latin typeface="Consolas"/>
              </a:rPr>
              <a:t>PET – Física</a:t>
            </a:r>
          </a:p>
          <a:p>
            <a:endParaRPr lang="pt-BR" sz="1200" dirty="0">
              <a:solidFill>
                <a:schemeClr val="bg1"/>
              </a:solidFill>
              <a:latin typeface="Consolas"/>
            </a:endParaRPr>
          </a:p>
          <a:p>
            <a:r>
              <a:rPr lang="pt-BR" sz="1200" dirty="0">
                <a:solidFill>
                  <a:schemeClr val="bg1"/>
                </a:solidFill>
                <a:latin typeface="Consolas"/>
              </a:rPr>
              <a:t>Universidade Federal do 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/>
              </a:rPr>
              <a:t>Rio Grande do Norte</a:t>
            </a:r>
            <a:endParaRPr lang="pt-BR" sz="1200">
              <a:solidFill>
                <a:schemeClr val="bg1"/>
              </a:solidFill>
            </a:endParaRPr>
          </a:p>
        </p:txBody>
      </p:sp>
      <p:pic>
        <p:nvPicPr>
          <p:cNvPr id="5" name="Imagem 4" descr="Forma, Ícone&#10;&#10;O conteúdo gerado por IA pode estar incorreto.">
            <a:extLst>
              <a:ext uri="{FF2B5EF4-FFF2-40B4-BE49-F238E27FC236}">
                <a16:creationId xmlns:a16="http://schemas.microsoft.com/office/drawing/2014/main" id="{D7862F23-BBCF-C2B6-8C25-0F1AB82D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48" y="108122"/>
            <a:ext cx="1338649" cy="12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8B5343-7B19-FA93-8BE9-38614EE53972}"/>
              </a:ext>
            </a:extLst>
          </p:cNvPr>
          <p:cNvSpPr txBox="1"/>
          <p:nvPr/>
        </p:nvSpPr>
        <p:spPr>
          <a:xfrm>
            <a:off x="786758" y="1988818"/>
            <a:ext cx="10853900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Are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features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categorical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/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discrete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/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continuous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order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of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samples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meaningful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</a:t>
            </a:r>
            <a:endParaRPr lang="pt-BR" sz="2000">
              <a:solidFill>
                <a:schemeClr val="bg1"/>
              </a:solidFill>
              <a:latin typeface="Consolas"/>
            </a:endParaRPr>
          </a:p>
          <a:p>
            <a:pPr>
              <a:buFont typeface="Arial"/>
              <a:buChar char="•"/>
            </a:pPr>
            <a:endParaRPr lang="pt-BR" sz="2000" dirty="0">
              <a:latin typeface="Consolas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Are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samples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statistically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independent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 Are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drawn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from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same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distribution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</a:t>
            </a:r>
            <a:endParaRPr lang="pt-BR" sz="2000">
              <a:solidFill>
                <a:schemeClr val="bg1"/>
              </a:solidFill>
              <a:latin typeface="Consolas"/>
            </a:endParaRPr>
          </a:p>
          <a:p>
            <a:pPr>
              <a:buFont typeface="Arial"/>
              <a:buChar char="•"/>
            </a:pPr>
            <a:endParaRPr lang="pt-BR" sz="2000" dirty="0">
              <a:latin typeface="Consolas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What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are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measurement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uncertainties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</a:t>
            </a:r>
            <a:endParaRPr lang="pt-BR" sz="2000">
              <a:solidFill>
                <a:schemeClr val="bg1"/>
              </a:solidFill>
              <a:latin typeface="Consolas"/>
            </a:endParaRPr>
          </a:p>
          <a:p>
            <a:pPr>
              <a:buFont typeface="Arial"/>
              <a:buChar char="•"/>
            </a:pPr>
            <a:endParaRPr lang="pt-BR" sz="2000" dirty="0">
              <a:latin typeface="Consolas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data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binned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/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unbinded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?</a:t>
            </a:r>
            <a:endParaRPr lang="pt-BR" sz="2000">
              <a:solidFill>
                <a:schemeClr val="bg1"/>
              </a:solidFill>
              <a:latin typeface="Consolas"/>
            </a:endParaRPr>
          </a:p>
          <a:p>
            <a:pPr>
              <a:buFont typeface="Arial"/>
              <a:buChar char="•"/>
            </a:pPr>
            <a:endParaRPr lang="pt-BR" sz="2000" dirty="0">
              <a:latin typeface="Consolas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there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a natural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measure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of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similarity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/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distance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in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my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samples (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rows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)?</a:t>
            </a:r>
            <a:endParaRPr lang="pt-BR" sz="2000">
              <a:solidFill>
                <a:schemeClr val="bg1"/>
              </a:solidFill>
              <a:latin typeface="Consolas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24A3D2C-2EB8-ADAA-87A7-CD1F0C940C2A}"/>
              </a:ext>
            </a:extLst>
          </p:cNvPr>
          <p:cNvSpPr txBox="1"/>
          <p:nvPr/>
        </p:nvSpPr>
        <p:spPr>
          <a:xfrm>
            <a:off x="4836899" y="116073"/>
            <a:ext cx="274946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Ask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Yourself</a:t>
            </a:r>
            <a:endParaRPr lang="pt-BR" dirty="0" err="1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67742E8-53E3-63E8-7B40-11E5BD92D8BB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9.</a:t>
            </a:r>
          </a:p>
        </p:txBody>
      </p:sp>
    </p:spTree>
    <p:extLst>
      <p:ext uri="{BB962C8B-B14F-4D97-AF65-F5344CB8AC3E}">
        <p14:creationId xmlns:p14="http://schemas.microsoft.com/office/powerpoint/2010/main" val="2374262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420497" y="146964"/>
            <a:ext cx="534871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Tasks</a:t>
            </a:r>
            <a:endParaRPr lang="pt-BR" dirty="0" err="1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CE2847B9-A124-3F5D-4CAE-7F0B8E27C641}"/>
              </a:ext>
            </a:extLst>
          </p:cNvPr>
          <p:cNvSpPr/>
          <p:nvPr/>
        </p:nvSpPr>
        <p:spPr>
          <a:xfrm>
            <a:off x="2031886" y="1351027"/>
            <a:ext cx="9712952" cy="780663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BCC27-0F82-30FA-1168-530A36493DEF}"/>
              </a:ext>
            </a:extLst>
          </p:cNvPr>
          <p:cNvSpPr txBox="1"/>
          <p:nvPr/>
        </p:nvSpPr>
        <p:spPr>
          <a:xfrm>
            <a:off x="2538791" y="1483206"/>
            <a:ext cx="870221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err="1">
                <a:solidFill>
                  <a:schemeClr val="bg1"/>
                </a:solidFill>
                <a:latin typeface="Consolas"/>
                <a:ea typeface="MS PGothic"/>
              </a:rPr>
              <a:t>Classification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MS PGothic"/>
              </a:rPr>
              <a:t>predict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MS PGothic"/>
              </a:rPr>
              <a:t>discrete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classes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0071057-2B80-C803-307F-F6B2F26C79FD}"/>
              </a:ext>
            </a:extLst>
          </p:cNvPr>
          <p:cNvSpPr txBox="1"/>
          <p:nvPr/>
        </p:nvSpPr>
        <p:spPr>
          <a:xfrm>
            <a:off x="535706" y="1206018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01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ADC30DF6-487D-C7D8-8647-29A6594BFAFF}"/>
              </a:ext>
            </a:extLst>
          </p:cNvPr>
          <p:cNvCxnSpPr/>
          <p:nvPr/>
        </p:nvCxnSpPr>
        <p:spPr>
          <a:xfrm>
            <a:off x="6143367" y="2487826"/>
            <a:ext cx="28833" cy="4106561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1FF3DF2-9816-9D0A-019A-11B7E8F0FF40}"/>
              </a:ext>
            </a:extLst>
          </p:cNvPr>
          <p:cNvSpPr txBox="1"/>
          <p:nvPr/>
        </p:nvSpPr>
        <p:spPr>
          <a:xfrm>
            <a:off x="788250" y="2904233"/>
            <a:ext cx="452151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 err="1">
                <a:solidFill>
                  <a:schemeClr val="bg1"/>
                </a:solidFill>
                <a:latin typeface="Consolas"/>
                <a:ea typeface="MS PGothic"/>
              </a:rPr>
              <a:t>Binary</a:t>
            </a:r>
            <a:r>
              <a:rPr lang="pt-BR" sz="2800" b="1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b="1" dirty="0" err="1">
                <a:solidFill>
                  <a:schemeClr val="bg1"/>
                </a:solidFill>
                <a:latin typeface="Consolas"/>
                <a:ea typeface="MS PGothic"/>
              </a:rPr>
              <a:t>classification</a:t>
            </a:r>
            <a:endParaRPr lang="pt-BR" dirty="0" err="1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FF9C8A1-4B7B-551B-A85E-CC4F09BD17B9}"/>
              </a:ext>
            </a:extLst>
          </p:cNvPr>
          <p:cNvSpPr txBox="1"/>
          <p:nvPr/>
        </p:nvSpPr>
        <p:spPr>
          <a:xfrm>
            <a:off x="6575331" y="2904232"/>
            <a:ext cx="518053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 err="1">
                <a:solidFill>
                  <a:schemeClr val="bg1"/>
                </a:solidFill>
                <a:latin typeface="Consolas"/>
                <a:ea typeface="MS PGothic"/>
              </a:rPr>
              <a:t>Multiclass</a:t>
            </a:r>
            <a:r>
              <a:rPr lang="pt-BR" sz="2800" b="1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b="1" dirty="0" err="1">
                <a:solidFill>
                  <a:schemeClr val="bg1"/>
                </a:solidFill>
                <a:latin typeface="Consolas"/>
                <a:ea typeface="MS PGothic"/>
              </a:rPr>
              <a:t>classification</a:t>
            </a:r>
            <a:endParaRPr lang="pt-BR" dirty="0" err="1">
              <a:solidFill>
                <a:schemeClr val="bg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FD5DAAB-F655-E4C0-13BA-2CC7540B5C44}"/>
              </a:ext>
            </a:extLst>
          </p:cNvPr>
          <p:cNvSpPr txBox="1"/>
          <p:nvPr/>
        </p:nvSpPr>
        <p:spPr>
          <a:xfrm>
            <a:off x="942709" y="4541503"/>
            <a:ext cx="452151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Positive | Negative</a:t>
            </a:r>
            <a:endParaRPr lang="pt-BR" sz="2000" dirty="0">
              <a:solidFill>
                <a:schemeClr val="bg1"/>
              </a:solidFill>
            </a:endParaRPr>
          </a:p>
          <a:p>
            <a:pPr algn="ctr"/>
            <a:endParaRPr lang="pt-BR" sz="2000" dirty="0">
              <a:solidFill>
                <a:schemeClr val="bg1"/>
              </a:solidFill>
              <a:latin typeface="Consolas"/>
              <a:ea typeface="MS PGothic"/>
            </a:endParaRPr>
          </a:p>
          <a:p>
            <a:pPr algn="ctr"/>
            <a:r>
              <a:rPr lang="pt-BR" sz="2000" dirty="0" err="1">
                <a:solidFill>
                  <a:schemeClr val="bg1"/>
                </a:solidFill>
                <a:latin typeface="Consolas"/>
                <a:ea typeface="MS PGothic"/>
              </a:rPr>
              <a:t>Cat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 | Dog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Consolas"/>
              <a:ea typeface="MS PGothic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Spam | 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MS PGothic"/>
              </a:rPr>
              <a:t>Not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 Spam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50BA401-7D9F-AF72-EB03-ABDAC6D6F308}"/>
              </a:ext>
            </a:extLst>
          </p:cNvPr>
          <p:cNvSpPr txBox="1"/>
          <p:nvPr/>
        </p:nvSpPr>
        <p:spPr>
          <a:xfrm>
            <a:off x="7079898" y="4541503"/>
            <a:ext cx="452151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 dirty="0" err="1">
                <a:solidFill>
                  <a:schemeClr val="bg1"/>
                </a:solidFill>
                <a:latin typeface="Consolas"/>
                <a:ea typeface="MS PGothic"/>
              </a:rPr>
              <a:t>Cat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 | Dog |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MS PGothic"/>
              </a:rPr>
              <a:t>Lizard</a:t>
            </a:r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 | Dolphin</a:t>
            </a:r>
            <a:endParaRPr lang="pt-BR" sz="2000" dirty="0">
              <a:solidFill>
                <a:schemeClr val="bg1"/>
              </a:solidFill>
            </a:endParaRPr>
          </a:p>
          <a:p>
            <a:pPr algn="ctr"/>
            <a:endParaRPr lang="pt-BR" sz="2000" dirty="0">
              <a:solidFill>
                <a:schemeClr val="bg1"/>
              </a:solidFill>
              <a:latin typeface="Consolas"/>
              <a:ea typeface="MS PGothic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Orange | Apple | Pear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Consolas"/>
              <a:ea typeface="MS PGothic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Consolas"/>
                <a:ea typeface="MS PGothic"/>
              </a:rPr>
              <a:t>Plant </a:t>
            </a:r>
            <a:r>
              <a:rPr lang="pt-BR" sz="2000" dirty="0" err="1">
                <a:solidFill>
                  <a:schemeClr val="bg1"/>
                </a:solidFill>
                <a:latin typeface="Consolas"/>
                <a:ea typeface="MS PGothic"/>
              </a:rPr>
              <a:t>species</a:t>
            </a:r>
            <a:endParaRPr lang="pt-BR" sz="2000">
              <a:solidFill>
                <a:schemeClr val="bg1"/>
              </a:solidFill>
              <a:latin typeface="Consolas"/>
              <a:ea typeface="MS PGothic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369ACEA-9BDC-E721-E754-EE3322CD40FB}"/>
              </a:ext>
            </a:extLst>
          </p:cNvPr>
          <p:cNvSpPr txBox="1"/>
          <p:nvPr/>
        </p:nvSpPr>
        <p:spPr>
          <a:xfrm>
            <a:off x="11609266" y="6501137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10.</a:t>
            </a:r>
          </a:p>
        </p:txBody>
      </p:sp>
    </p:spTree>
    <p:extLst>
      <p:ext uri="{BB962C8B-B14F-4D97-AF65-F5344CB8AC3E}">
        <p14:creationId xmlns:p14="http://schemas.microsoft.com/office/powerpoint/2010/main" val="306438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420497" y="146964"/>
            <a:ext cx="534871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Tasks</a:t>
            </a:r>
            <a:endParaRPr lang="pt-BR" dirty="0" err="1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CE2847B9-A124-3F5D-4CAE-7F0B8E27C641}"/>
              </a:ext>
            </a:extLst>
          </p:cNvPr>
          <p:cNvSpPr/>
          <p:nvPr/>
        </p:nvSpPr>
        <p:spPr>
          <a:xfrm>
            <a:off x="2031886" y="1351027"/>
            <a:ext cx="9712952" cy="780663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BBCC27-0F82-30FA-1168-530A36493DEF}"/>
              </a:ext>
            </a:extLst>
          </p:cNvPr>
          <p:cNvSpPr txBox="1"/>
          <p:nvPr/>
        </p:nvSpPr>
        <p:spPr>
          <a:xfrm>
            <a:off x="2538791" y="1483206"/>
            <a:ext cx="870221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err="1">
                <a:solidFill>
                  <a:schemeClr val="bg1"/>
                </a:solidFill>
                <a:latin typeface="Consolas"/>
                <a:ea typeface="MS PGothic"/>
              </a:rPr>
              <a:t>Classification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MS PGothic"/>
              </a:rPr>
              <a:t>predict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MS PGothic"/>
              </a:rPr>
              <a:t>discrete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classes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0071057-2B80-C803-307F-F6B2F26C79FD}"/>
              </a:ext>
            </a:extLst>
          </p:cNvPr>
          <p:cNvSpPr txBox="1"/>
          <p:nvPr/>
        </p:nvSpPr>
        <p:spPr>
          <a:xfrm>
            <a:off x="535706" y="1206018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01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5640BEF-FFDD-6504-731E-A2D6116670D9}"/>
              </a:ext>
            </a:extLst>
          </p:cNvPr>
          <p:cNvSpPr/>
          <p:nvPr/>
        </p:nvSpPr>
        <p:spPr>
          <a:xfrm>
            <a:off x="1976669" y="2378070"/>
            <a:ext cx="9712952" cy="780663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DAFEBE-39FB-587E-6B00-45D3815FFA53}"/>
              </a:ext>
            </a:extLst>
          </p:cNvPr>
          <p:cNvSpPr txBox="1"/>
          <p:nvPr/>
        </p:nvSpPr>
        <p:spPr>
          <a:xfrm>
            <a:off x="2483574" y="2521293"/>
            <a:ext cx="870221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 err="1">
                <a:solidFill>
                  <a:schemeClr val="bg1"/>
                </a:solidFill>
                <a:latin typeface="Consolas"/>
                <a:ea typeface="MS PGothic"/>
              </a:rPr>
              <a:t>Regression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800" dirty="0" err="1">
                <a:solidFill>
                  <a:schemeClr val="bg1"/>
                </a:solidFill>
                <a:latin typeface="Consolas"/>
                <a:ea typeface="MS PGothic"/>
              </a:rPr>
              <a:t>predict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Consolas"/>
                <a:ea typeface="MS PGothic"/>
              </a:rPr>
              <a:t>continuoues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Consolas"/>
                <a:ea typeface="MS PGothic"/>
              </a:rPr>
              <a:t>values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B766BF-E54D-2BBD-9149-9AD804780C0D}"/>
              </a:ext>
            </a:extLst>
          </p:cNvPr>
          <p:cNvSpPr txBox="1"/>
          <p:nvPr/>
        </p:nvSpPr>
        <p:spPr>
          <a:xfrm>
            <a:off x="480489" y="2244105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02</a:t>
            </a:r>
          </a:p>
        </p:txBody>
      </p:sp>
      <p:pic>
        <p:nvPicPr>
          <p:cNvPr id="9" name="Imagem 8" descr="Gráfico, Gráfico de linhas, Histograma&#10;&#10;Descrição gerada automaticamente">
            <a:extLst>
              <a:ext uri="{FF2B5EF4-FFF2-40B4-BE49-F238E27FC236}">
                <a16:creationId xmlns:a16="http://schemas.microsoft.com/office/drawing/2014/main" id="{8FDD10EE-278D-D2D3-7FCE-31409EB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304" y="3683000"/>
            <a:ext cx="2893393" cy="2683566"/>
          </a:xfrm>
          <a:prstGeom prst="rect">
            <a:avLst/>
          </a:prstGeom>
        </p:spPr>
      </p:pic>
      <p:pic>
        <p:nvPicPr>
          <p:cNvPr id="16" name="Imagem 15" descr="Gráfico&#10;&#10;Descrição gerada automaticamente">
            <a:extLst>
              <a:ext uri="{FF2B5EF4-FFF2-40B4-BE49-F238E27FC236}">
                <a16:creationId xmlns:a16="http://schemas.microsoft.com/office/drawing/2014/main" id="{0F1D4B83-6E37-B04B-F7C5-DBF730E00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0870" y="3471448"/>
            <a:ext cx="4130262" cy="3095625"/>
          </a:xfrm>
          <a:prstGeom prst="rect">
            <a:avLst/>
          </a:prstGeom>
        </p:spPr>
      </p:pic>
      <p:pic>
        <p:nvPicPr>
          <p:cNvPr id="17" name="Imagem 16" descr="Diagrama&#10;&#10;Descrição gerada automaticamente">
            <a:extLst>
              <a:ext uri="{FF2B5EF4-FFF2-40B4-BE49-F238E27FC236}">
                <a16:creationId xmlns:a16="http://schemas.microsoft.com/office/drawing/2014/main" id="{41C76596-C71B-F726-3A7B-37EC74570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279" y="3469861"/>
            <a:ext cx="4110921" cy="3098801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62AD5507-1EFB-6A1D-AFF7-FAC3899AC9D8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11.</a:t>
            </a:r>
          </a:p>
        </p:txBody>
      </p:sp>
    </p:spTree>
    <p:extLst>
      <p:ext uri="{BB962C8B-B14F-4D97-AF65-F5344CB8AC3E}">
        <p14:creationId xmlns:p14="http://schemas.microsoft.com/office/powerpoint/2010/main" val="419429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Tela de computador com jogo&#10;&#10;Descrição gerada automaticamente">
            <a:extLst>
              <a:ext uri="{FF2B5EF4-FFF2-40B4-BE49-F238E27FC236}">
                <a16:creationId xmlns:a16="http://schemas.microsoft.com/office/drawing/2014/main" id="{4B1D9FB9-72CA-3658-E640-9F0F139F5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696" y="1222974"/>
            <a:ext cx="8459304" cy="519613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E19D98A-88B8-9048-CF9D-507C7A6D5187}"/>
              </a:ext>
            </a:extLst>
          </p:cNvPr>
          <p:cNvSpPr/>
          <p:nvPr/>
        </p:nvSpPr>
        <p:spPr>
          <a:xfrm>
            <a:off x="1973574" y="2801647"/>
            <a:ext cx="8432546" cy="427837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83597D5-F886-71D0-930F-D5F8CB1F2F4B}"/>
              </a:ext>
            </a:extLst>
          </p:cNvPr>
          <p:cNvSpPr txBox="1"/>
          <p:nvPr/>
        </p:nvSpPr>
        <p:spPr>
          <a:xfrm>
            <a:off x="137949" y="2412443"/>
            <a:ext cx="17114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err="1">
                <a:solidFill>
                  <a:schemeClr val="bg1"/>
                </a:solidFill>
                <a:latin typeface="Consolas"/>
              </a:rPr>
              <a:t>Each</a:t>
            </a:r>
            <a:r>
              <a:rPr lang="pt-BR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err="1">
                <a:solidFill>
                  <a:schemeClr val="bg1"/>
                </a:solidFill>
                <a:latin typeface="Consolas"/>
              </a:rPr>
              <a:t>row</a:t>
            </a:r>
            <a:r>
              <a:rPr lang="pt-BR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pt-BR" err="1">
                <a:solidFill>
                  <a:schemeClr val="bg1"/>
                </a:solidFill>
                <a:latin typeface="Consolas"/>
              </a:rPr>
              <a:t>different</a:t>
            </a:r>
            <a:r>
              <a:rPr lang="pt-BR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>
                <a:solidFill>
                  <a:schemeClr val="bg1"/>
                </a:solidFill>
                <a:latin typeface="Consolas"/>
              </a:rPr>
              <a:t>sample in </a:t>
            </a:r>
            <a:r>
              <a:rPr lang="pt-BR" err="1">
                <a:solidFill>
                  <a:schemeClr val="bg1"/>
                </a:solidFill>
                <a:latin typeface="Consolas"/>
              </a:rPr>
              <a:t>the</a:t>
            </a:r>
            <a:r>
              <a:rPr lang="pt-BR">
                <a:solidFill>
                  <a:schemeClr val="bg1"/>
                </a:solidFill>
                <a:latin typeface="Consolas"/>
              </a:rPr>
              <a:t> data</a:t>
            </a:r>
            <a:endParaRPr lang="pt-BR" dirty="0">
              <a:solidFill>
                <a:schemeClr val="bg1"/>
              </a:solidFill>
              <a:latin typeface="Consola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A2C1E2E-CDDA-1E9E-C9A5-EDA8C1F3B1B9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12.</a:t>
            </a:r>
          </a:p>
        </p:txBody>
      </p:sp>
    </p:spTree>
    <p:extLst>
      <p:ext uri="{BB962C8B-B14F-4D97-AF65-F5344CB8AC3E}">
        <p14:creationId xmlns:p14="http://schemas.microsoft.com/office/powerpoint/2010/main" val="233338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E3FF211-8694-DEFC-1C68-ED7005704D48}"/>
              </a:ext>
            </a:extLst>
          </p:cNvPr>
          <p:cNvGrpSpPr/>
          <p:nvPr/>
        </p:nvGrpSpPr>
        <p:grpSpPr>
          <a:xfrm>
            <a:off x="237340" y="1222974"/>
            <a:ext cx="10176660" cy="5196139"/>
            <a:chOff x="237340" y="1222974"/>
            <a:chExt cx="10176660" cy="5196139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 rot="5400000">
              <a:off x="2492617" y="3055647"/>
              <a:ext cx="5185764" cy="153218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A0D78A56-E67A-5926-D076-705CEC47CEE7}"/>
                </a:ext>
              </a:extLst>
            </p:cNvPr>
            <p:cNvSpPr txBox="1"/>
            <p:nvPr/>
          </p:nvSpPr>
          <p:spPr>
            <a:xfrm>
              <a:off x="237340" y="3428443"/>
              <a:ext cx="261704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Each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column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 =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different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feature</a:t>
              </a:r>
            </a:p>
          </p:txBody>
        </p:sp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6FEAD114-114F-2461-8E5F-0276B7D46448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13.</a:t>
            </a:r>
          </a:p>
        </p:txBody>
      </p:sp>
    </p:spTree>
    <p:extLst>
      <p:ext uri="{BB962C8B-B14F-4D97-AF65-F5344CB8AC3E}">
        <p14:creationId xmlns:p14="http://schemas.microsoft.com/office/powerpoint/2010/main" val="2331885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52B896B-EFDA-FFC7-0EFD-0F1C4E783197}"/>
              </a:ext>
            </a:extLst>
          </p:cNvPr>
          <p:cNvGrpSpPr/>
          <p:nvPr/>
        </p:nvGrpSpPr>
        <p:grpSpPr>
          <a:xfrm>
            <a:off x="1954696" y="1222431"/>
            <a:ext cx="10231426" cy="5198617"/>
            <a:chOff x="1954696" y="1222431"/>
            <a:chExt cx="10231426" cy="5198617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>
              <a:off x="9438966" y="1222431"/>
              <a:ext cx="978197" cy="5198617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3597D5-F886-71D0-930F-D5F8CB1F2F4B}"/>
                </a:ext>
              </a:extLst>
            </p:cNvPr>
            <p:cNvSpPr txBox="1"/>
            <p:nvPr/>
          </p:nvSpPr>
          <p:spPr>
            <a:xfrm>
              <a:off x="10551949" y="3019834"/>
              <a:ext cx="1634173" cy="120032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Except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this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one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,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it's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the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output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label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!</a:t>
              </a:r>
              <a:endParaRPr lang="pt-BR">
                <a:solidFill>
                  <a:schemeClr val="bg1"/>
                </a:solidFill>
              </a:endParaRP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D4AFF9E7-4323-BDC3-7724-DC61855ED59B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14.</a:t>
            </a:r>
          </a:p>
        </p:txBody>
      </p:sp>
    </p:spTree>
    <p:extLst>
      <p:ext uri="{BB962C8B-B14F-4D97-AF65-F5344CB8AC3E}">
        <p14:creationId xmlns:p14="http://schemas.microsoft.com/office/powerpoint/2010/main" val="3122047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CF19713C-6732-EB1C-5340-AA04E35CAA31}"/>
              </a:ext>
            </a:extLst>
          </p:cNvPr>
          <p:cNvGrpSpPr/>
          <p:nvPr/>
        </p:nvGrpSpPr>
        <p:grpSpPr>
          <a:xfrm>
            <a:off x="-5615" y="1222974"/>
            <a:ext cx="10419615" cy="5196139"/>
            <a:chOff x="-5615" y="1222974"/>
            <a:chExt cx="10419615" cy="5196139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>
              <a:off x="1962531" y="2801647"/>
              <a:ext cx="7515937" cy="427837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3597D5-F886-71D0-930F-D5F8CB1F2F4B}"/>
                </a:ext>
              </a:extLst>
            </p:cNvPr>
            <p:cNvSpPr txBox="1"/>
            <p:nvPr/>
          </p:nvSpPr>
          <p:spPr>
            <a:xfrm>
              <a:off x="-5615" y="2412444"/>
              <a:ext cx="1965475" cy="120032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This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is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what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we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would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call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a feature vector!</a:t>
              </a:r>
              <a:endParaRPr lang="pt-BR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96B50133-8ECF-45DE-D7C3-2835C50E5035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15.</a:t>
            </a:r>
          </a:p>
        </p:txBody>
      </p:sp>
    </p:spTree>
    <p:extLst>
      <p:ext uri="{BB962C8B-B14F-4D97-AF65-F5344CB8AC3E}">
        <p14:creationId xmlns:p14="http://schemas.microsoft.com/office/powerpoint/2010/main" val="3342878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5AFA1E34-8FF9-1DD9-5019-92C37DC6651F}"/>
              </a:ext>
            </a:extLst>
          </p:cNvPr>
          <p:cNvGrpSpPr/>
          <p:nvPr/>
        </p:nvGrpSpPr>
        <p:grpSpPr>
          <a:xfrm>
            <a:off x="1954696" y="1222974"/>
            <a:ext cx="10242468" cy="5196139"/>
            <a:chOff x="1954696" y="1222974"/>
            <a:chExt cx="10242468" cy="5196139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>
              <a:off x="9991139" y="2801647"/>
              <a:ext cx="426024" cy="427837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3597D5-F886-71D0-930F-D5F8CB1F2F4B}"/>
                </a:ext>
              </a:extLst>
            </p:cNvPr>
            <p:cNvSpPr txBox="1"/>
            <p:nvPr/>
          </p:nvSpPr>
          <p:spPr>
            <a:xfrm>
              <a:off x="10485688" y="2544965"/>
              <a:ext cx="1711476" cy="92333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onsolas"/>
                </a:rPr>
                <a:t>Target for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that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feature vector</a:t>
              </a:r>
              <a:endParaRPr lang="pt-BR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AF3F69E2-CDF1-35D1-350D-B9EC0A2EC8ED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16.</a:t>
            </a:r>
          </a:p>
        </p:txBody>
      </p:sp>
    </p:spTree>
    <p:extLst>
      <p:ext uri="{BB962C8B-B14F-4D97-AF65-F5344CB8AC3E}">
        <p14:creationId xmlns:p14="http://schemas.microsoft.com/office/powerpoint/2010/main" val="4136672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CDA011CC-E5D9-C48E-142B-521EA9812F2F}"/>
              </a:ext>
            </a:extLst>
          </p:cNvPr>
          <p:cNvGrpSpPr/>
          <p:nvPr/>
        </p:nvGrpSpPr>
        <p:grpSpPr>
          <a:xfrm>
            <a:off x="126905" y="1222431"/>
            <a:ext cx="10287095" cy="5198618"/>
            <a:chOff x="126905" y="1222431"/>
            <a:chExt cx="10287095" cy="5198618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>
              <a:off x="1951488" y="1222431"/>
              <a:ext cx="7493850" cy="5198618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3597D5-F886-71D0-930F-D5F8CB1F2F4B}"/>
                </a:ext>
              </a:extLst>
            </p:cNvPr>
            <p:cNvSpPr txBox="1"/>
            <p:nvPr/>
          </p:nvSpPr>
          <p:spPr>
            <a:xfrm>
              <a:off x="126905" y="3163399"/>
              <a:ext cx="1711476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onsolas"/>
                </a:rPr>
                <a:t>Features </a:t>
              </a:r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matrix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, X</a:t>
              </a: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BB51B5-4A4E-1AF0-7579-D6D8A69E626B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17.</a:t>
            </a:r>
          </a:p>
        </p:txBody>
      </p:sp>
    </p:spTree>
    <p:extLst>
      <p:ext uri="{BB962C8B-B14F-4D97-AF65-F5344CB8AC3E}">
        <p14:creationId xmlns:p14="http://schemas.microsoft.com/office/powerpoint/2010/main" val="3596974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274759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2DB7C10-EF1F-B2B7-9A84-CAA4390A7207}"/>
              </a:ext>
            </a:extLst>
          </p:cNvPr>
          <p:cNvGrpSpPr/>
          <p:nvPr/>
        </p:nvGrpSpPr>
        <p:grpSpPr>
          <a:xfrm>
            <a:off x="1954696" y="1222430"/>
            <a:ext cx="10253511" cy="5198619"/>
            <a:chOff x="1954696" y="1222430"/>
            <a:chExt cx="10253511" cy="5198619"/>
          </a:xfrm>
        </p:grpSpPr>
        <p:pic>
          <p:nvPicPr>
            <p:cNvPr id="3" name="Imagem 2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4B1D9FB9-72CA-3658-E640-9F0F139F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4696" y="1222974"/>
              <a:ext cx="8459304" cy="5196139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19D98A-88B8-9048-CF9D-507C7A6D5187}"/>
                </a:ext>
              </a:extLst>
            </p:cNvPr>
            <p:cNvSpPr/>
            <p:nvPr/>
          </p:nvSpPr>
          <p:spPr>
            <a:xfrm>
              <a:off x="9438965" y="1222430"/>
              <a:ext cx="978198" cy="5198619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3597D5-F886-71D0-930F-D5F8CB1F2F4B}"/>
                </a:ext>
              </a:extLst>
            </p:cNvPr>
            <p:cNvSpPr txBox="1"/>
            <p:nvPr/>
          </p:nvSpPr>
          <p:spPr>
            <a:xfrm>
              <a:off x="10419427" y="3141313"/>
              <a:ext cx="1788780" cy="92333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onsolas"/>
                </a:rPr>
                <a:t>Labels</a:t>
              </a:r>
              <a:r>
                <a:rPr lang="pt-BR" dirty="0">
                  <a:solidFill>
                    <a:schemeClr val="bg1"/>
                  </a:solidFill>
                  <a:latin typeface="Consolas"/>
                </a:rPr>
                <a:t> (targets) vector, y</a:t>
              </a:r>
              <a:endParaRPr lang="pt-BR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0AA180D8-EDF4-2CF0-F6FE-E862FAAE9ABE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18.</a:t>
            </a:r>
          </a:p>
        </p:txBody>
      </p:sp>
    </p:spTree>
    <p:extLst>
      <p:ext uri="{BB962C8B-B14F-4D97-AF65-F5344CB8AC3E}">
        <p14:creationId xmlns:p14="http://schemas.microsoft.com/office/powerpoint/2010/main" val="332239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247234" y="137413"/>
            <a:ext cx="58220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solidFill>
                  <a:schemeClr val="bg1"/>
                </a:solidFill>
                <a:latin typeface="Century Gothic"/>
                <a:ea typeface="MS PGothic"/>
              </a:rPr>
              <a:t>What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err="1">
                <a:solidFill>
                  <a:schemeClr val="bg1"/>
                </a:solidFill>
                <a:latin typeface="Century Gothic"/>
                <a:ea typeface="MS PGothic"/>
              </a:rPr>
              <a:t>is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Machine Learning?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Agrupar 2">
            <a:extLst>
              <a:ext uri="{FF2B5EF4-FFF2-40B4-BE49-F238E27FC236}">
                <a16:creationId xmlns:a16="http://schemas.microsoft.com/office/drawing/2014/main" id="{8994E8FF-B3D5-9B01-588F-C1893096745D}"/>
              </a:ext>
            </a:extLst>
          </p:cNvPr>
          <p:cNvGrpSpPr/>
          <p:nvPr/>
        </p:nvGrpSpPr>
        <p:grpSpPr>
          <a:xfrm>
            <a:off x="2541354" y="2492943"/>
            <a:ext cx="7233773" cy="2235797"/>
            <a:chOff x="2541354" y="2492943"/>
            <a:chExt cx="7233773" cy="2235797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CAA3D9BC-C8B6-D573-0484-4480CF697616}"/>
                </a:ext>
              </a:extLst>
            </p:cNvPr>
            <p:cNvSpPr/>
            <p:nvPr/>
          </p:nvSpPr>
          <p:spPr>
            <a:xfrm>
              <a:off x="2541354" y="2492943"/>
              <a:ext cx="7233773" cy="2235797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4585DDA6-4772-F231-B282-7B77D77FB153}"/>
                </a:ext>
              </a:extLst>
            </p:cNvPr>
            <p:cNvSpPr txBox="1"/>
            <p:nvPr/>
          </p:nvSpPr>
          <p:spPr>
            <a:xfrm>
              <a:off x="2960757" y="2699462"/>
              <a:ext cx="6241008" cy="181588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Machine Learning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is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a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field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of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study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that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focuses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on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algorithms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dirty="0" err="1">
                  <a:solidFill>
                    <a:schemeClr val="bg1"/>
                  </a:solidFill>
                  <a:latin typeface="Century Gothic"/>
                </a:rPr>
                <a:t>which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help a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computer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learn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from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data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without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explicit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 err="1">
                  <a:solidFill>
                    <a:schemeClr val="bg1"/>
                  </a:solidFill>
                  <a:latin typeface="Century Gothic"/>
                </a:rPr>
                <a:t>programming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.</a:t>
              </a:r>
              <a:endParaRPr lang="pt-BR" sz="2800" dirty="0">
                <a:solidFill>
                  <a:schemeClr val="bg1"/>
                </a:solidFill>
                <a:latin typeface="Century Gothic"/>
              </a:endParaRP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F667725D-5931-2F59-9867-92221987AAC9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1.</a:t>
            </a:r>
          </a:p>
        </p:txBody>
      </p:sp>
    </p:spTree>
    <p:extLst>
      <p:ext uri="{BB962C8B-B14F-4D97-AF65-F5344CB8AC3E}">
        <p14:creationId xmlns:p14="http://schemas.microsoft.com/office/powerpoint/2010/main" val="375644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37413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66E3DCF7-29FD-BE41-0CCC-82350625A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568" y="1711060"/>
            <a:ext cx="9658864" cy="407431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36B58F-5F1B-0227-8564-CE42BDD3A598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19.</a:t>
            </a:r>
          </a:p>
        </p:txBody>
      </p:sp>
    </p:spTree>
    <p:extLst>
      <p:ext uri="{BB962C8B-B14F-4D97-AF65-F5344CB8AC3E}">
        <p14:creationId xmlns:p14="http://schemas.microsoft.com/office/powerpoint/2010/main" val="3704726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27116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1FBB3CEB-4006-B232-9936-28378C29F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60" y="1711672"/>
            <a:ext cx="11131377" cy="460854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D5BCA1BB-D33F-744C-C3C3-24EFCA6598D0}"/>
              </a:ext>
            </a:extLst>
          </p:cNvPr>
          <p:cNvSpPr/>
          <p:nvPr/>
        </p:nvSpPr>
        <p:spPr>
          <a:xfrm>
            <a:off x="6106217" y="1708921"/>
            <a:ext cx="5558480" cy="22942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1FFBF0-651C-C31E-4991-8ED067E32114}"/>
              </a:ext>
            </a:extLst>
          </p:cNvPr>
          <p:cNvSpPr txBox="1"/>
          <p:nvPr/>
        </p:nvSpPr>
        <p:spPr>
          <a:xfrm>
            <a:off x="7690362" y="1200920"/>
            <a:ext cx="239309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800" dirty="0">
                <a:solidFill>
                  <a:srgbClr val="FF0000"/>
                </a:solidFill>
                <a:latin typeface="Consolas"/>
              </a:rPr>
              <a:t>Best Model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758DF44-4B92-F490-8657-83E120CCC962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20.</a:t>
            </a:r>
          </a:p>
        </p:txBody>
      </p:sp>
    </p:spTree>
    <p:extLst>
      <p:ext uri="{BB962C8B-B14F-4D97-AF65-F5344CB8AC3E}">
        <p14:creationId xmlns:p14="http://schemas.microsoft.com/office/powerpoint/2010/main" val="177152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27116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1028E24-431E-8E88-F02A-E73196953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43" y="1713004"/>
            <a:ext cx="10997513" cy="422488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0DA9DCB-C9AD-A450-CF92-C13C4110F06C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21.</a:t>
            </a:r>
          </a:p>
        </p:txBody>
      </p:sp>
    </p:spTree>
    <p:extLst>
      <p:ext uri="{BB962C8B-B14F-4D97-AF65-F5344CB8AC3E}">
        <p14:creationId xmlns:p14="http://schemas.microsoft.com/office/powerpoint/2010/main" val="265776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27116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3EB996F1-3780-69FD-E359-432F4D14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5" y="1368305"/>
            <a:ext cx="10173729" cy="481130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C62F118-9745-3B31-063C-45B13C8AF297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22.</a:t>
            </a:r>
          </a:p>
        </p:txBody>
      </p:sp>
    </p:spTree>
    <p:extLst>
      <p:ext uri="{BB962C8B-B14F-4D97-AF65-F5344CB8AC3E}">
        <p14:creationId xmlns:p14="http://schemas.microsoft.com/office/powerpoint/2010/main" val="97338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27116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F4B8C257-2486-6E89-DD53-28D1CB4CFA7D}"/>
              </a:ext>
            </a:extLst>
          </p:cNvPr>
          <p:cNvSpPr txBox="1"/>
          <p:nvPr/>
        </p:nvSpPr>
        <p:spPr>
          <a:xfrm>
            <a:off x="1627970" y="5593856"/>
            <a:ext cx="94668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err="1">
                <a:solidFill>
                  <a:schemeClr val="bg1"/>
                </a:solidFill>
                <a:latin typeface="Consolas"/>
              </a:rPr>
              <a:t>Validation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set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used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as a reality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check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during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/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after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training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ensure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model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can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handle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unseen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data</a:t>
            </a:r>
            <a:endParaRPr lang="pt-BR" sz="240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612341-6545-4C77-0B58-39515F84B743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23.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9F2BE71C-721F-9DAA-32EC-AAAD7DF31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215" y="1297050"/>
            <a:ext cx="9803026" cy="358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759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015321" y="127116"/>
            <a:ext cx="6694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Supervised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Learning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Dataset</a:t>
            </a:r>
            <a:endParaRPr lang="pt-BR" dirty="0" err="1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F4B8C257-2486-6E89-DD53-28D1CB4CFA7D}"/>
              </a:ext>
            </a:extLst>
          </p:cNvPr>
          <p:cNvSpPr txBox="1"/>
          <p:nvPr/>
        </p:nvSpPr>
        <p:spPr>
          <a:xfrm>
            <a:off x="1627970" y="5593856"/>
            <a:ext cx="94668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Test set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used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as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check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how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</a:rPr>
              <a:t>generalizable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endParaRPr lang="pt-BR" sz="2400" dirty="0">
              <a:solidFill>
                <a:schemeClr val="bg1"/>
              </a:solidFill>
              <a:latin typeface="Aptos" panose="020B0004020202020204"/>
            </a:endParaRPr>
          </a:p>
          <a:p>
            <a:pPr algn="ctr"/>
            <a:r>
              <a:rPr lang="pt-BR" sz="2400" dirty="0" err="1">
                <a:solidFill>
                  <a:schemeClr val="bg1"/>
                </a:solidFill>
                <a:latin typeface="Consolas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final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chosen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model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is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!</a:t>
            </a:r>
            <a:endParaRPr lang="pt-BR" sz="2400">
              <a:solidFill>
                <a:schemeClr val="bg1"/>
              </a:solidFill>
            </a:endParaRPr>
          </a:p>
        </p:txBody>
      </p:sp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577E880C-010F-F392-A573-58CA3A34C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8" y="1306202"/>
            <a:ext cx="10359081" cy="371013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539C63B-8128-87D9-1EE6-904FA8AC1907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24.</a:t>
            </a:r>
          </a:p>
        </p:txBody>
      </p:sp>
    </p:spTree>
    <p:extLst>
      <p:ext uri="{BB962C8B-B14F-4D97-AF65-F5344CB8AC3E}">
        <p14:creationId xmlns:p14="http://schemas.microsoft.com/office/powerpoint/2010/main" val="2195613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55842" y="160246"/>
            <a:ext cx="48833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Metrics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Performance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A3AC5814-950D-9C2F-C8EA-67BA2CB91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2850" y="1636644"/>
            <a:ext cx="4334474" cy="3584714"/>
          </a:xfrm>
          <a:prstGeom prst="rect">
            <a:avLst/>
          </a:prstGeom>
        </p:spPr>
      </p:pic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4B75315-09A8-47FB-A33F-B3C85CC8E631}"/>
              </a:ext>
            </a:extLst>
          </p:cNvPr>
          <p:cNvSpPr/>
          <p:nvPr/>
        </p:nvSpPr>
        <p:spPr>
          <a:xfrm>
            <a:off x="585190" y="2378070"/>
            <a:ext cx="6068605" cy="2823706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EB7E4CB-1AF6-EA62-61F0-765756FAA19F}"/>
              </a:ext>
            </a:extLst>
          </p:cNvPr>
          <p:cNvSpPr txBox="1"/>
          <p:nvPr/>
        </p:nvSpPr>
        <p:spPr>
          <a:xfrm>
            <a:off x="970617" y="3095554"/>
            <a:ext cx="5433344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err="1">
                <a:solidFill>
                  <a:schemeClr val="bg1"/>
                </a:solidFill>
                <a:latin typeface="Consolas"/>
                <a:ea typeface="MS PGothic"/>
              </a:rPr>
              <a:t>Loss</a:t>
            </a:r>
            <a:r>
              <a:rPr lang="pt-BR" sz="2800" b="1" dirty="0">
                <a:solidFill>
                  <a:schemeClr val="bg1"/>
                </a:solidFill>
                <a:latin typeface="Consolas"/>
                <a:ea typeface="MS PGothic"/>
              </a:rPr>
              <a:t> - 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numerical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metric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that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describes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how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wrong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a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model's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8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predictions</a:t>
            </a:r>
            <a:r>
              <a:rPr lang="pt-BR" sz="28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are</a:t>
            </a:r>
            <a:endParaRPr lang="pt-BR" sz="2800" b="1" dirty="0">
              <a:solidFill>
                <a:schemeClr val="bg1"/>
              </a:solidFill>
              <a:latin typeface="Consolas"/>
              <a:ea typeface="MS PGothic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E1289D8-62FD-27D2-38C4-42100021F946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25.</a:t>
            </a:r>
          </a:p>
        </p:txBody>
      </p:sp>
    </p:spTree>
    <p:extLst>
      <p:ext uri="{BB962C8B-B14F-4D97-AF65-F5344CB8AC3E}">
        <p14:creationId xmlns:p14="http://schemas.microsoft.com/office/powerpoint/2010/main" val="2210776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4583494" y="149202"/>
            <a:ext cx="301704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solidFill>
                  <a:schemeClr val="bg1"/>
                </a:solidFill>
                <a:latin typeface="Century Gothic"/>
                <a:ea typeface="MS PGothic"/>
              </a:rPr>
              <a:t>Loss</a:t>
            </a:r>
            <a:r>
              <a:rPr lang="pt-BR" sz="3200">
                <a:solidFill>
                  <a:schemeClr val="bg1"/>
                </a:solidFill>
                <a:latin typeface="Century Gothic"/>
                <a:ea typeface="MS PGothic"/>
              </a:rPr>
              <a:t> Functions</a:t>
            </a:r>
            <a:endParaRPr lang="pt-BR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9231C649-975B-503D-B42E-A219B3D6F335}"/>
              </a:ext>
            </a:extLst>
          </p:cNvPr>
          <p:cNvSpPr txBox="1"/>
          <p:nvPr/>
        </p:nvSpPr>
        <p:spPr>
          <a:xfrm>
            <a:off x="1398928" y="1347657"/>
            <a:ext cx="382522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onsolas"/>
              </a:rPr>
              <a:t>L1 </a:t>
            </a:r>
            <a:r>
              <a:rPr lang="pt-BR" sz="2800" dirty="0" err="1">
                <a:solidFill>
                  <a:schemeClr val="bg1"/>
                </a:solidFill>
                <a:latin typeface="Consolas"/>
              </a:rPr>
              <a:t>Regularization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42B6ACE9-2D46-CE6F-8974-88B12368FCA9}"/>
              </a:ext>
            </a:extLst>
          </p:cNvPr>
          <p:cNvCxnSpPr/>
          <p:nvPr/>
        </p:nvCxnSpPr>
        <p:spPr>
          <a:xfrm>
            <a:off x="6143367" y="1447799"/>
            <a:ext cx="28833" cy="5146588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Imagem 15" descr="Gráfico&#10;&#10;Descrição gerada automaticamente">
            <a:extLst>
              <a:ext uri="{FF2B5EF4-FFF2-40B4-BE49-F238E27FC236}">
                <a16:creationId xmlns:a16="http://schemas.microsoft.com/office/drawing/2014/main" id="{241CCFD8-088D-130D-0F43-E859D793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9972" y="4010159"/>
            <a:ext cx="5354595" cy="2565303"/>
          </a:xfrm>
          <a:prstGeom prst="rect">
            <a:avLst/>
          </a:prstGeom>
        </p:spPr>
      </p:pic>
      <p:pic>
        <p:nvPicPr>
          <p:cNvPr id="17" name="Imagem 16" descr="Uma imagem contendo Gráfico&#10;&#10;Descrição gerada automaticamente">
            <a:extLst>
              <a:ext uri="{FF2B5EF4-FFF2-40B4-BE49-F238E27FC236}">
                <a16:creationId xmlns:a16="http://schemas.microsoft.com/office/drawing/2014/main" id="{47B0B5C2-3CCE-5FAC-B6AA-B0FFDEE50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08" y="3843383"/>
            <a:ext cx="5385489" cy="2734099"/>
          </a:xfrm>
          <a:prstGeom prst="rect">
            <a:avLst/>
          </a:prstGeom>
        </p:spPr>
      </p:pic>
      <p:pic>
        <p:nvPicPr>
          <p:cNvPr id="18" name="Imagem 17" descr="Texto&#10;&#10;Descrição gerada automaticamente">
            <a:extLst>
              <a:ext uri="{FF2B5EF4-FFF2-40B4-BE49-F238E27FC236}">
                <a16:creationId xmlns:a16="http://schemas.microsoft.com/office/drawing/2014/main" id="{20893C76-0C30-DF35-A589-A22E1E12A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514" y="2736768"/>
            <a:ext cx="4427838" cy="859304"/>
          </a:xfrm>
          <a:prstGeom prst="rect">
            <a:avLst/>
          </a:prstGeom>
        </p:spPr>
      </p:pic>
      <p:pic>
        <p:nvPicPr>
          <p:cNvPr id="19" name="Imagem 18" descr="Texto&#10;&#10;Descrição gerada automaticamente">
            <a:extLst>
              <a:ext uri="{FF2B5EF4-FFF2-40B4-BE49-F238E27FC236}">
                <a16:creationId xmlns:a16="http://schemas.microsoft.com/office/drawing/2014/main" id="{31932189-B801-AC78-BAF8-BA0E37DAC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6514" y="2645818"/>
            <a:ext cx="4891217" cy="948526"/>
          </a:xfrm>
          <a:prstGeom prst="rect">
            <a:avLst/>
          </a:prstGeom>
        </p:spPr>
      </p:pic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9D7AB4F6-E69C-96F5-42B7-7049A84F4FAE}"/>
              </a:ext>
            </a:extLst>
          </p:cNvPr>
          <p:cNvSpPr/>
          <p:nvPr/>
        </p:nvSpPr>
        <p:spPr>
          <a:xfrm>
            <a:off x="1086772" y="1174481"/>
            <a:ext cx="4153309" cy="88781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E98C006C-601E-3E24-0FE0-7EEED7227910}"/>
              </a:ext>
            </a:extLst>
          </p:cNvPr>
          <p:cNvSpPr txBox="1"/>
          <p:nvPr/>
        </p:nvSpPr>
        <p:spPr>
          <a:xfrm>
            <a:off x="7546414" y="1368252"/>
            <a:ext cx="382522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onsolas"/>
              </a:rPr>
              <a:t>L2 </a:t>
            </a:r>
            <a:r>
              <a:rPr lang="pt-BR" sz="2800" dirty="0" err="1">
                <a:solidFill>
                  <a:schemeClr val="bg1"/>
                </a:solidFill>
                <a:latin typeface="Consolas"/>
              </a:rPr>
              <a:t>Regularization</a:t>
            </a:r>
            <a:endParaRPr lang="pt-BR" sz="2800" dirty="0">
              <a:solidFill>
                <a:schemeClr val="bg1"/>
              </a:solidFill>
              <a:latin typeface="Consola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E0309D3-1349-BA53-E0B6-CA774C116233}"/>
              </a:ext>
            </a:extLst>
          </p:cNvPr>
          <p:cNvSpPr/>
          <p:nvPr/>
        </p:nvSpPr>
        <p:spPr>
          <a:xfrm>
            <a:off x="7234259" y="1195076"/>
            <a:ext cx="4153309" cy="88781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A3CF0F4-CA9F-D993-C074-215ABD364675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26.</a:t>
            </a:r>
          </a:p>
        </p:txBody>
      </p:sp>
    </p:spTree>
    <p:extLst>
      <p:ext uri="{BB962C8B-B14F-4D97-AF65-F5344CB8AC3E}">
        <p14:creationId xmlns:p14="http://schemas.microsoft.com/office/powerpoint/2010/main" val="2664144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4583494" y="149202"/>
            <a:ext cx="301704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solidFill>
                  <a:schemeClr val="bg1"/>
                </a:solidFill>
                <a:latin typeface="Century Gothic"/>
                <a:ea typeface="MS PGothic"/>
              </a:rPr>
              <a:t>Loss</a:t>
            </a:r>
            <a:r>
              <a:rPr lang="pt-BR" sz="3200">
                <a:solidFill>
                  <a:schemeClr val="bg1"/>
                </a:solidFill>
                <a:latin typeface="Century Gothic"/>
                <a:ea typeface="MS PGothic"/>
              </a:rPr>
              <a:t> Functions</a:t>
            </a:r>
            <a:endParaRPr lang="pt-BR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3FCD7986-22D3-58F6-2F87-342FADC22859}"/>
              </a:ext>
            </a:extLst>
          </p:cNvPr>
          <p:cNvSpPr txBox="1"/>
          <p:nvPr/>
        </p:nvSpPr>
        <p:spPr>
          <a:xfrm>
            <a:off x="2562524" y="1944900"/>
            <a:ext cx="706887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 err="1">
                <a:solidFill>
                  <a:schemeClr val="bg1"/>
                </a:solidFill>
                <a:latin typeface="Consolas"/>
              </a:rPr>
              <a:t>Binary</a:t>
            </a:r>
            <a:r>
              <a:rPr lang="pt-BR" sz="2800" dirty="0">
                <a:solidFill>
                  <a:schemeClr val="bg1"/>
                </a:solidFill>
                <a:latin typeface="Consolas"/>
              </a:rPr>
              <a:t> Cross-</a:t>
            </a:r>
            <a:r>
              <a:rPr lang="pt-BR" sz="2800" dirty="0" err="1">
                <a:solidFill>
                  <a:schemeClr val="bg1"/>
                </a:solidFill>
                <a:latin typeface="Consolas"/>
              </a:rPr>
              <a:t>Entropy</a:t>
            </a:r>
            <a:r>
              <a:rPr lang="pt-BR" sz="28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Consolas"/>
              </a:rPr>
              <a:t>Regularization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E96B622-970B-6E40-A318-CD388EB8E0DA}"/>
              </a:ext>
            </a:extLst>
          </p:cNvPr>
          <p:cNvSpPr/>
          <p:nvPr/>
        </p:nvSpPr>
        <p:spPr>
          <a:xfrm>
            <a:off x="2353340" y="1730535"/>
            <a:ext cx="7293984" cy="949597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4935E14-C8ED-C990-0AA9-3C5F896F3F5E}"/>
              </a:ext>
            </a:extLst>
          </p:cNvPr>
          <p:cNvSpPr txBox="1"/>
          <p:nvPr/>
        </p:nvSpPr>
        <p:spPr>
          <a:xfrm>
            <a:off x="1627970" y="5593856"/>
            <a:ext cx="94668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 err="1">
                <a:solidFill>
                  <a:schemeClr val="bg1"/>
                </a:solidFill>
                <a:latin typeface="Consolas"/>
              </a:rPr>
              <a:t>You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just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need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know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that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loss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decreases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as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performance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gets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</a:rPr>
              <a:t>better</a:t>
            </a:r>
            <a:r>
              <a:rPr lang="pt-BR" sz="2400" dirty="0">
                <a:solidFill>
                  <a:schemeClr val="bg1"/>
                </a:solidFill>
                <a:latin typeface="Consolas"/>
              </a:rPr>
              <a:t>!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90A1C00-1F3F-CCFC-C86D-CA758FA40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13" y="3689542"/>
            <a:ext cx="11543269" cy="88964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7A257E69-8743-833D-EFAC-37E31AFA0CD4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27.</a:t>
            </a:r>
          </a:p>
        </p:txBody>
      </p:sp>
    </p:spTree>
    <p:extLst>
      <p:ext uri="{BB962C8B-B14F-4D97-AF65-F5344CB8AC3E}">
        <p14:creationId xmlns:p14="http://schemas.microsoft.com/office/powerpoint/2010/main" val="4073716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55842" y="160246"/>
            <a:ext cx="48833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Metrics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Performance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935B90CB-F955-B5E0-9EDE-80C0316C158C}"/>
              </a:ext>
            </a:extLst>
          </p:cNvPr>
          <p:cNvSpPr txBox="1"/>
          <p:nvPr/>
        </p:nvSpPr>
        <p:spPr>
          <a:xfrm>
            <a:off x="4879414" y="1574197"/>
            <a:ext cx="192022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>
                <a:solidFill>
                  <a:schemeClr val="bg1"/>
                </a:solidFill>
                <a:latin typeface="Consolas"/>
              </a:rPr>
              <a:t>Accuracy</a:t>
            </a:r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845551FD-2E54-AEAF-E7D5-4FA65AFA05E9}"/>
              </a:ext>
            </a:extLst>
          </p:cNvPr>
          <p:cNvSpPr/>
          <p:nvPr/>
        </p:nvSpPr>
        <p:spPr>
          <a:xfrm>
            <a:off x="4526068" y="1390724"/>
            <a:ext cx="2567527" cy="88781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C658D56-1F89-5520-E9AC-44924BA0BFAE}"/>
              </a:ext>
            </a:extLst>
          </p:cNvPr>
          <p:cNvSpPr txBox="1"/>
          <p:nvPr/>
        </p:nvSpPr>
        <p:spPr>
          <a:xfrm>
            <a:off x="1360241" y="5624748"/>
            <a:ext cx="94668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b="1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Accuracy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- a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metric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that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measures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how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often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a machine learning model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correctly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predicts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outcome</a:t>
            </a:r>
            <a:endParaRPr lang="pt-BR" sz="2400">
              <a:solidFill>
                <a:schemeClr val="bg1"/>
              </a:solidFill>
              <a:latin typeface="Consolas"/>
            </a:endParaRPr>
          </a:p>
        </p:txBody>
      </p:sp>
      <p:pic>
        <p:nvPicPr>
          <p:cNvPr id="13" name="Imagem 12" descr="Texto&#10;&#10;Descrição gerada automaticamente">
            <a:extLst>
              <a:ext uri="{FF2B5EF4-FFF2-40B4-BE49-F238E27FC236}">
                <a16:creationId xmlns:a16="http://schemas.microsoft.com/office/drawing/2014/main" id="{0B640D7E-D5CF-2CB3-F50A-78A5E6214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97" y="3431605"/>
            <a:ext cx="8361405" cy="127165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653D1704-75EA-58F5-E037-D9E97C223877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28.</a:t>
            </a:r>
          </a:p>
        </p:txBody>
      </p:sp>
    </p:spTree>
    <p:extLst>
      <p:ext uri="{BB962C8B-B14F-4D97-AF65-F5344CB8AC3E}">
        <p14:creationId xmlns:p14="http://schemas.microsoft.com/office/powerpoint/2010/main" val="3438654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4083852" y="247848"/>
            <a:ext cx="40330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AI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vs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ML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vs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DL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vs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DS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F6D7B85-6094-5E15-476F-ED26088F2682}"/>
              </a:ext>
            </a:extLst>
          </p:cNvPr>
          <p:cNvSpPr/>
          <p:nvPr/>
        </p:nvSpPr>
        <p:spPr>
          <a:xfrm>
            <a:off x="440705" y="1164591"/>
            <a:ext cx="8253205" cy="54073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419FBE7-7B8D-5C00-2699-D7731F94C61E}"/>
              </a:ext>
            </a:extLst>
          </p:cNvPr>
          <p:cNvSpPr txBox="1"/>
          <p:nvPr/>
        </p:nvSpPr>
        <p:spPr>
          <a:xfrm>
            <a:off x="901871" y="1286301"/>
            <a:ext cx="665218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Century Gothic"/>
              </a:rPr>
              <a:t>Artificial </a:t>
            </a:r>
            <a:r>
              <a:rPr lang="pt-BR" b="1" dirty="0" err="1">
                <a:solidFill>
                  <a:schemeClr val="bg1"/>
                </a:solidFill>
                <a:latin typeface="Century Gothic"/>
              </a:rPr>
              <a:t>Intelligence</a:t>
            </a:r>
            <a:endParaRPr lang="pt-BR" b="1" dirty="0">
              <a:solidFill>
                <a:schemeClr val="bg1"/>
              </a:solidFill>
              <a:latin typeface="Century Gothic"/>
            </a:endParaRPr>
          </a:p>
          <a:p>
            <a:pPr algn="ctr"/>
            <a:endParaRPr lang="pt-BR" b="1" dirty="0">
              <a:solidFill>
                <a:schemeClr val="bg1"/>
              </a:solidFill>
              <a:latin typeface="Century Gothic"/>
            </a:endParaRPr>
          </a:p>
          <a:p>
            <a:pPr algn="ctr"/>
            <a:r>
              <a:rPr lang="pt-BR" b="1" dirty="0">
                <a:solidFill>
                  <a:schemeClr val="bg1"/>
                </a:solidFill>
                <a:latin typeface="Century Gothic"/>
              </a:rPr>
              <a:t>Artificial </a:t>
            </a:r>
            <a:r>
              <a:rPr lang="pt-BR" b="1" dirty="0" err="1">
                <a:solidFill>
                  <a:schemeClr val="bg1"/>
                </a:solidFill>
                <a:latin typeface="Century Gothic"/>
              </a:rPr>
              <a:t>intelligence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is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a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field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where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the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goal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is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to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enable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computers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and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machines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to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perfom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human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-like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tasks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and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simulate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human</a:t>
            </a:r>
            <a:r>
              <a:rPr lang="pt-BR" dirty="0">
                <a:solidFill>
                  <a:schemeClr val="bg1"/>
                </a:solidFill>
                <a:latin typeface="Century Gothic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Century Gothic"/>
              </a:rPr>
              <a:t>behavior</a:t>
            </a:r>
            <a:endParaRPr lang="pt-BR" dirty="0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3D3F0EB-2E43-0E88-AF86-D0297337D357}"/>
              </a:ext>
            </a:extLst>
          </p:cNvPr>
          <p:cNvSpPr/>
          <p:nvPr/>
        </p:nvSpPr>
        <p:spPr>
          <a:xfrm>
            <a:off x="605460" y="2843048"/>
            <a:ext cx="7923692" cy="341998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67043EC-25CD-FFC7-BE5B-835737F17A79}"/>
              </a:ext>
            </a:extLst>
          </p:cNvPr>
          <p:cNvSpPr txBox="1"/>
          <p:nvPr/>
        </p:nvSpPr>
        <p:spPr>
          <a:xfrm>
            <a:off x="912167" y="2923572"/>
            <a:ext cx="663159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entury Gothic"/>
              </a:rPr>
              <a:t>Machine Learning</a:t>
            </a:r>
            <a:endParaRPr lang="pt-BR"/>
          </a:p>
          <a:p>
            <a:pPr algn="ctr"/>
            <a:endParaRPr lang="pt-BR" b="1" dirty="0">
              <a:latin typeface="Century Gothic"/>
            </a:endParaRPr>
          </a:p>
          <a:p>
            <a:pPr algn="ctr"/>
            <a:r>
              <a:rPr lang="pt-BR" b="1" dirty="0">
                <a:latin typeface="Century Gothic"/>
              </a:rPr>
              <a:t>Machine Learning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is</a:t>
            </a:r>
            <a:r>
              <a:rPr lang="pt-BR" dirty="0">
                <a:latin typeface="Century Gothic"/>
              </a:rPr>
              <a:t> a </a:t>
            </a:r>
            <a:r>
              <a:rPr lang="pt-BR" dirty="0" err="1">
                <a:latin typeface="Century Gothic"/>
              </a:rPr>
              <a:t>subset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of</a:t>
            </a:r>
            <a:r>
              <a:rPr lang="pt-BR" dirty="0">
                <a:latin typeface="Century Gothic"/>
              </a:rPr>
              <a:t> AI </a:t>
            </a:r>
            <a:r>
              <a:rPr lang="pt-BR" dirty="0" err="1">
                <a:latin typeface="Century Gothic"/>
              </a:rPr>
              <a:t>that</a:t>
            </a:r>
            <a:r>
              <a:rPr lang="pt-BR" dirty="0">
                <a:latin typeface="Century Gothic"/>
              </a:rPr>
              <a:t> tries </a:t>
            </a:r>
            <a:r>
              <a:rPr lang="pt-BR" dirty="0" err="1">
                <a:latin typeface="Century Gothic"/>
              </a:rPr>
              <a:t>to</a:t>
            </a:r>
            <a:r>
              <a:rPr lang="pt-BR" dirty="0">
                <a:latin typeface="Century Gothic"/>
              </a:rPr>
              <a:t> solve a </a:t>
            </a:r>
            <a:r>
              <a:rPr lang="pt-BR" dirty="0" err="1">
                <a:latin typeface="Century Gothic"/>
              </a:rPr>
              <a:t>specific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problem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and</a:t>
            </a:r>
            <a:r>
              <a:rPr lang="pt-BR" dirty="0">
                <a:latin typeface="Century Gothic"/>
              </a:rPr>
              <a:t> make </a:t>
            </a:r>
            <a:r>
              <a:rPr lang="pt-BR" dirty="0" err="1">
                <a:latin typeface="Century Gothic"/>
              </a:rPr>
              <a:t>predictions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using</a:t>
            </a:r>
            <a:r>
              <a:rPr lang="pt-BR" dirty="0">
                <a:latin typeface="Century Gothic"/>
              </a:rPr>
              <a:t> data.</a:t>
            </a:r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C571444-ED49-AC8C-E438-7F4F3EB9B8AC}"/>
              </a:ext>
            </a:extLst>
          </p:cNvPr>
          <p:cNvSpPr/>
          <p:nvPr/>
        </p:nvSpPr>
        <p:spPr>
          <a:xfrm>
            <a:off x="904082" y="4161103"/>
            <a:ext cx="7357342" cy="187539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B6FD174-1F24-D947-57BB-A3D93832492F}"/>
              </a:ext>
            </a:extLst>
          </p:cNvPr>
          <p:cNvSpPr txBox="1"/>
          <p:nvPr/>
        </p:nvSpPr>
        <p:spPr>
          <a:xfrm>
            <a:off x="891573" y="4396085"/>
            <a:ext cx="665218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 err="1">
                <a:latin typeface="Century Gothic"/>
              </a:rPr>
              <a:t>Deep</a:t>
            </a:r>
            <a:r>
              <a:rPr lang="pt-BR" b="1" dirty="0">
                <a:latin typeface="Century Gothic"/>
              </a:rPr>
              <a:t> Learning</a:t>
            </a:r>
            <a:endParaRPr lang="pt-BR"/>
          </a:p>
          <a:p>
            <a:pPr algn="ctr"/>
            <a:endParaRPr lang="pt-BR" b="1" dirty="0">
              <a:latin typeface="Century Gothic"/>
            </a:endParaRPr>
          </a:p>
          <a:p>
            <a:pPr algn="ctr"/>
            <a:r>
              <a:rPr lang="pt-BR" b="1" dirty="0" err="1">
                <a:latin typeface="Century Gothic"/>
              </a:rPr>
              <a:t>Deep</a:t>
            </a:r>
            <a:r>
              <a:rPr lang="pt-BR" b="1" dirty="0">
                <a:latin typeface="Century Gothic"/>
              </a:rPr>
              <a:t> Learning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is</a:t>
            </a:r>
            <a:r>
              <a:rPr lang="pt-BR" dirty="0">
                <a:latin typeface="Century Gothic"/>
              </a:rPr>
              <a:t> a </a:t>
            </a:r>
            <a:r>
              <a:rPr lang="pt-BR" dirty="0" err="1">
                <a:latin typeface="Century Gothic"/>
              </a:rPr>
              <a:t>subset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of</a:t>
            </a:r>
            <a:r>
              <a:rPr lang="pt-BR" dirty="0">
                <a:latin typeface="Century Gothic"/>
              </a:rPr>
              <a:t> ML in </a:t>
            </a:r>
            <a:r>
              <a:rPr lang="pt-BR" dirty="0" err="1">
                <a:latin typeface="Century Gothic"/>
              </a:rPr>
              <a:t>which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multilayered</a:t>
            </a:r>
            <a:r>
              <a:rPr lang="pt-BR" dirty="0">
                <a:latin typeface="Century Gothic"/>
              </a:rPr>
              <a:t> neural networks </a:t>
            </a:r>
            <a:r>
              <a:rPr lang="pt-BR" dirty="0" err="1">
                <a:latin typeface="Century Gothic"/>
              </a:rPr>
              <a:t>learn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from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vast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amounts</a:t>
            </a:r>
            <a:r>
              <a:rPr lang="pt-BR" dirty="0">
                <a:latin typeface="Century Gothic"/>
              </a:rPr>
              <a:t> </a:t>
            </a:r>
            <a:r>
              <a:rPr lang="pt-BR" dirty="0" err="1">
                <a:latin typeface="Century Gothic"/>
              </a:rPr>
              <a:t>of</a:t>
            </a:r>
            <a:r>
              <a:rPr lang="pt-BR" dirty="0">
                <a:latin typeface="Century Gothic"/>
              </a:rPr>
              <a:t> data</a:t>
            </a:r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5CD310B-F5A2-274E-865F-46026F5956F6}"/>
              </a:ext>
            </a:extLst>
          </p:cNvPr>
          <p:cNvSpPr/>
          <p:nvPr/>
        </p:nvSpPr>
        <p:spPr>
          <a:xfrm>
            <a:off x="7576732" y="1113103"/>
            <a:ext cx="3990125" cy="5407364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5C539D-116A-23F0-0770-C8C1E6D71D0E}"/>
              </a:ext>
            </a:extLst>
          </p:cNvPr>
          <p:cNvSpPr txBox="1"/>
          <p:nvPr/>
        </p:nvSpPr>
        <p:spPr>
          <a:xfrm>
            <a:off x="7718683" y="2995651"/>
            <a:ext cx="370716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entury Gothic"/>
              </a:rPr>
              <a:t>Data Science</a:t>
            </a:r>
            <a:endParaRPr lang="pt-BR"/>
          </a:p>
          <a:p>
            <a:pPr algn="ctr"/>
            <a:endParaRPr lang="pt-BR" b="1" dirty="0">
              <a:latin typeface="Century Gothic"/>
            </a:endParaRPr>
          </a:p>
          <a:p>
            <a:pPr algn="ctr"/>
            <a:r>
              <a:rPr lang="pt-BR" b="1" dirty="0">
                <a:latin typeface="Century Gothic"/>
              </a:rPr>
              <a:t>Data Science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is</a:t>
            </a:r>
            <a:r>
              <a:rPr lang="pt-BR" dirty="0">
                <a:latin typeface="Century Gothic"/>
              </a:rPr>
              <a:t> a </a:t>
            </a:r>
            <a:r>
              <a:rPr lang="pt-BR" err="1">
                <a:latin typeface="Century Gothic"/>
              </a:rPr>
              <a:t>field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that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attempts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to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find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patterns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and</a:t>
            </a:r>
            <a:r>
              <a:rPr lang="pt-BR" dirty="0">
                <a:latin typeface="Century Gothic"/>
              </a:rPr>
              <a:t> </a:t>
            </a:r>
            <a:r>
              <a:rPr lang="pt-BR" err="1">
                <a:latin typeface="Century Gothic"/>
              </a:rPr>
              <a:t>draw</a:t>
            </a:r>
            <a:r>
              <a:rPr lang="pt-BR" dirty="0">
                <a:latin typeface="Century Gothic"/>
              </a:rPr>
              <a:t> insights </a:t>
            </a:r>
            <a:r>
              <a:rPr lang="pt-BR" err="1">
                <a:latin typeface="Century Gothic"/>
              </a:rPr>
              <a:t>from</a:t>
            </a:r>
            <a:r>
              <a:rPr lang="pt-BR" dirty="0">
                <a:latin typeface="Century Gothic"/>
              </a:rPr>
              <a:t> data (</a:t>
            </a:r>
            <a:r>
              <a:rPr lang="pt-BR" err="1">
                <a:latin typeface="Century Gothic"/>
              </a:rPr>
              <a:t>might</a:t>
            </a:r>
            <a:r>
              <a:rPr lang="pt-BR" dirty="0">
                <a:latin typeface="Century Gothic"/>
              </a:rPr>
              <a:t> use ML)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35EA4B6-4F83-246E-E6D7-EAC3D13A2C48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48310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6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55842" y="160246"/>
            <a:ext cx="48833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Metrics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Performance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Maçã vermelha em fundo branco&#10;&#10;Descrição gerada automaticamente">
            <a:extLst>
              <a:ext uri="{FF2B5EF4-FFF2-40B4-BE49-F238E27FC236}">
                <a16:creationId xmlns:a16="http://schemas.microsoft.com/office/drawing/2014/main" id="{99368CF4-7F73-A865-A52C-CC40939C2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905" y="2033716"/>
            <a:ext cx="1112110" cy="1122407"/>
          </a:xfrm>
          <a:prstGeom prst="rect">
            <a:avLst/>
          </a:prstGeom>
        </p:spPr>
      </p:pic>
      <p:pic>
        <p:nvPicPr>
          <p:cNvPr id="14" name="Imagem 13" descr="Maçã vermelha em fundo branco&#10;&#10;Descrição gerada automaticamente">
            <a:extLst>
              <a:ext uri="{FF2B5EF4-FFF2-40B4-BE49-F238E27FC236}">
                <a16:creationId xmlns:a16="http://schemas.microsoft.com/office/drawing/2014/main" id="{BEB2DBCD-556E-6D2C-4E95-771683041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904" y="4175553"/>
            <a:ext cx="1112110" cy="1122407"/>
          </a:xfrm>
          <a:prstGeom prst="rect">
            <a:avLst/>
          </a:prstGeom>
        </p:spPr>
      </p:pic>
      <p:pic>
        <p:nvPicPr>
          <p:cNvPr id="15" name="Imagem 14" descr="Maçã vermelha em fundo branco&#10;&#10;Descrição gerada automaticamente">
            <a:extLst>
              <a:ext uri="{FF2B5EF4-FFF2-40B4-BE49-F238E27FC236}">
                <a16:creationId xmlns:a16="http://schemas.microsoft.com/office/drawing/2014/main" id="{B7DD8161-53C1-D9F8-A5AA-2908DDBB2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905" y="5308256"/>
            <a:ext cx="1112110" cy="1122407"/>
          </a:xfrm>
          <a:prstGeom prst="rect">
            <a:avLst/>
          </a:prstGeom>
        </p:spPr>
      </p:pic>
      <p:pic>
        <p:nvPicPr>
          <p:cNvPr id="16" name="Imagem 15" descr="Laranja cortada ao meio&#10;&#10;Descrição gerada automaticamente">
            <a:extLst>
              <a:ext uri="{FF2B5EF4-FFF2-40B4-BE49-F238E27FC236}">
                <a16:creationId xmlns:a16="http://schemas.microsoft.com/office/drawing/2014/main" id="{EAA22096-2434-A93E-B5BC-30DA0321D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53" y="3163330"/>
            <a:ext cx="1000006" cy="1005017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37634C23-6DF7-7523-A902-7C0245C3F34A}"/>
              </a:ext>
            </a:extLst>
          </p:cNvPr>
          <p:cNvSpPr txBox="1"/>
          <p:nvPr/>
        </p:nvSpPr>
        <p:spPr>
          <a:xfrm>
            <a:off x="3417198" y="1316764"/>
            <a:ext cx="243509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 err="1">
                <a:solidFill>
                  <a:schemeClr val="bg1"/>
                </a:solidFill>
                <a:latin typeface="Consolas"/>
              </a:rPr>
              <a:t>Predictions</a:t>
            </a:r>
            <a:endParaRPr lang="pt-BR" dirty="0" err="1">
              <a:solidFill>
                <a:schemeClr val="bg1"/>
              </a:solidFill>
            </a:endParaRP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34985112-2FB2-6BC6-9007-143E529FD47B}"/>
              </a:ext>
            </a:extLst>
          </p:cNvPr>
          <p:cNvSpPr/>
          <p:nvPr/>
        </p:nvSpPr>
        <p:spPr>
          <a:xfrm>
            <a:off x="3280095" y="1308345"/>
            <a:ext cx="2567527" cy="54800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08EA881-A98D-41C5-2648-0065F1C21C7F}"/>
              </a:ext>
            </a:extLst>
          </p:cNvPr>
          <p:cNvSpPr txBox="1"/>
          <p:nvPr/>
        </p:nvSpPr>
        <p:spPr>
          <a:xfrm>
            <a:off x="6959468" y="1316765"/>
            <a:ext cx="192022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 err="1">
                <a:solidFill>
                  <a:schemeClr val="bg1"/>
                </a:solidFill>
                <a:latin typeface="Consolas"/>
              </a:rPr>
              <a:t>Actual</a:t>
            </a:r>
            <a:endParaRPr lang="pt-BR" dirty="0" err="1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41877DA-A005-8731-F6A9-DED224A4E8E0}"/>
              </a:ext>
            </a:extLst>
          </p:cNvPr>
          <p:cNvSpPr txBox="1"/>
          <p:nvPr/>
        </p:nvSpPr>
        <p:spPr>
          <a:xfrm>
            <a:off x="4000566" y="2372808"/>
            <a:ext cx="11368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Apple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4F2343E-DE23-4E47-60FC-1FDB6E769203}"/>
              </a:ext>
            </a:extLst>
          </p:cNvPr>
          <p:cNvSpPr txBox="1"/>
          <p:nvPr/>
        </p:nvSpPr>
        <p:spPr>
          <a:xfrm>
            <a:off x="3876998" y="3433429"/>
            <a:ext cx="138395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>
                <a:solidFill>
                  <a:schemeClr val="bg1"/>
                </a:solidFill>
                <a:latin typeface="Consolas"/>
              </a:rPr>
              <a:t>Orange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C75B28A-3C61-E04F-3365-B6B425EBFA9A}"/>
              </a:ext>
            </a:extLst>
          </p:cNvPr>
          <p:cNvSpPr txBox="1"/>
          <p:nvPr/>
        </p:nvSpPr>
        <p:spPr>
          <a:xfrm>
            <a:off x="3876998" y="4607321"/>
            <a:ext cx="138395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>
                <a:solidFill>
                  <a:schemeClr val="bg1"/>
                </a:solidFill>
                <a:latin typeface="Consolas"/>
              </a:rPr>
              <a:t>Orange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A36272D-E040-B50B-E694-D7BA936581E1}"/>
              </a:ext>
            </a:extLst>
          </p:cNvPr>
          <p:cNvSpPr txBox="1"/>
          <p:nvPr/>
        </p:nvSpPr>
        <p:spPr>
          <a:xfrm>
            <a:off x="4062350" y="5740024"/>
            <a:ext cx="11368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Apple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BC645FFC-C068-D23D-72FE-C5EEF65070A3}"/>
              </a:ext>
            </a:extLst>
          </p:cNvPr>
          <p:cNvSpPr txBox="1"/>
          <p:nvPr/>
        </p:nvSpPr>
        <p:spPr>
          <a:xfrm>
            <a:off x="7182431" y="2393403"/>
            <a:ext cx="11368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Apple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5B639C2F-33F2-6960-ADE6-1FDC4100412E}"/>
              </a:ext>
            </a:extLst>
          </p:cNvPr>
          <p:cNvSpPr txBox="1"/>
          <p:nvPr/>
        </p:nvSpPr>
        <p:spPr>
          <a:xfrm>
            <a:off x="7058863" y="3433429"/>
            <a:ext cx="138395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>
                <a:solidFill>
                  <a:schemeClr val="bg1"/>
                </a:solidFill>
                <a:latin typeface="Consolas"/>
              </a:rPr>
              <a:t>Orange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BBD7705-5C34-55E9-11DD-F3C6B36550F3}"/>
              </a:ext>
            </a:extLst>
          </p:cNvPr>
          <p:cNvSpPr txBox="1"/>
          <p:nvPr/>
        </p:nvSpPr>
        <p:spPr>
          <a:xfrm>
            <a:off x="7058863" y="4576429"/>
            <a:ext cx="138395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Apple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38735B4-319F-4D09-D0F4-3D63DCA2A93F}"/>
              </a:ext>
            </a:extLst>
          </p:cNvPr>
          <p:cNvSpPr txBox="1"/>
          <p:nvPr/>
        </p:nvSpPr>
        <p:spPr>
          <a:xfrm>
            <a:off x="7182431" y="5740024"/>
            <a:ext cx="113682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onsolas"/>
              </a:rPr>
              <a:t>Apple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80C1A26C-06AA-C0B7-2D80-4A514B6794A0}"/>
              </a:ext>
            </a:extLst>
          </p:cNvPr>
          <p:cNvSpPr/>
          <p:nvPr/>
        </p:nvSpPr>
        <p:spPr>
          <a:xfrm>
            <a:off x="3650100" y="2353861"/>
            <a:ext cx="4879775" cy="540891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2D712CF9-503D-A71C-DE9F-E99E1E407972}"/>
              </a:ext>
            </a:extLst>
          </p:cNvPr>
          <p:cNvSpPr/>
          <p:nvPr/>
        </p:nvSpPr>
        <p:spPr>
          <a:xfrm>
            <a:off x="6956228" y="1308346"/>
            <a:ext cx="1362745" cy="599489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8931380-88F3-AD51-E09F-79923FE1A6E9}"/>
              </a:ext>
            </a:extLst>
          </p:cNvPr>
          <p:cNvSpPr/>
          <p:nvPr/>
        </p:nvSpPr>
        <p:spPr>
          <a:xfrm>
            <a:off x="3660397" y="3362996"/>
            <a:ext cx="4879775" cy="540891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0DEEA38C-9787-EE08-8BA8-19BE84386C9B}"/>
              </a:ext>
            </a:extLst>
          </p:cNvPr>
          <p:cNvSpPr/>
          <p:nvPr/>
        </p:nvSpPr>
        <p:spPr>
          <a:xfrm>
            <a:off x="3660397" y="5669590"/>
            <a:ext cx="4879775" cy="540891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77D0B24-ACBA-A234-B199-88FB1AF1CAEC}"/>
              </a:ext>
            </a:extLst>
          </p:cNvPr>
          <p:cNvSpPr/>
          <p:nvPr/>
        </p:nvSpPr>
        <p:spPr>
          <a:xfrm>
            <a:off x="3660397" y="4536888"/>
            <a:ext cx="4879775" cy="5408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D2B7059E-02E9-E50A-1A5A-20779D76CF77}"/>
              </a:ext>
            </a:extLst>
          </p:cNvPr>
          <p:cNvGrpSpPr/>
          <p:nvPr/>
        </p:nvGrpSpPr>
        <p:grpSpPr>
          <a:xfrm>
            <a:off x="9111028" y="3048997"/>
            <a:ext cx="2733856" cy="2256391"/>
            <a:chOff x="2541354" y="2492943"/>
            <a:chExt cx="7233773" cy="2235797"/>
          </a:xfrm>
        </p:grpSpPr>
        <p:sp>
          <p:nvSpPr>
            <p:cNvPr id="44" name="Retângulo: Cantos Arredondados 43">
              <a:extLst>
                <a:ext uri="{FF2B5EF4-FFF2-40B4-BE49-F238E27FC236}">
                  <a16:creationId xmlns:a16="http://schemas.microsoft.com/office/drawing/2014/main" id="{938DC99E-8ACE-8082-3EF7-6E732BA7B711}"/>
                </a:ext>
              </a:extLst>
            </p:cNvPr>
            <p:cNvSpPr/>
            <p:nvPr/>
          </p:nvSpPr>
          <p:spPr>
            <a:xfrm>
              <a:off x="2541354" y="2492943"/>
              <a:ext cx="7233773" cy="2235797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92818DF2-7AC0-4B6F-4672-27DDB9308A25}"/>
                </a:ext>
              </a:extLst>
            </p:cNvPr>
            <p:cNvSpPr txBox="1"/>
            <p:nvPr/>
          </p:nvSpPr>
          <p:spPr>
            <a:xfrm>
              <a:off x="3030204" y="2872918"/>
              <a:ext cx="6241007" cy="95410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pt-BR" sz="2800" b="1" err="1">
                  <a:solidFill>
                    <a:schemeClr val="bg1"/>
                  </a:solidFill>
                  <a:latin typeface="Century Gothic"/>
                </a:rPr>
                <a:t>Accuracy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err="1">
                  <a:solidFill>
                    <a:schemeClr val="bg1"/>
                  </a:solidFill>
                  <a:latin typeface="Century Gothic"/>
                </a:rPr>
                <a:t>of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err="1">
                  <a:solidFill>
                    <a:schemeClr val="bg1"/>
                  </a:solidFill>
                  <a:latin typeface="Century Gothic"/>
                </a:rPr>
                <a:t>the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model </a:t>
              </a:r>
              <a:r>
                <a:rPr lang="pt-BR" sz="2800" err="1">
                  <a:solidFill>
                    <a:schemeClr val="bg1"/>
                  </a:solidFill>
                  <a:latin typeface="Century Gothic"/>
                </a:rPr>
                <a:t>is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¾, </a:t>
              </a:r>
              <a:r>
                <a:rPr lang="pt-BR" sz="2800" err="1">
                  <a:solidFill>
                    <a:schemeClr val="bg1"/>
                  </a:solidFill>
                  <a:latin typeface="Century Gothic"/>
                </a:rPr>
                <a:t>or</a:t>
              </a:r>
              <a:r>
                <a:rPr lang="pt-BR" sz="2800" dirty="0">
                  <a:solidFill>
                    <a:schemeClr val="bg1"/>
                  </a:solidFill>
                  <a:latin typeface="Century Gothic"/>
                </a:rPr>
                <a:t> </a:t>
              </a:r>
              <a:r>
                <a:rPr lang="pt-BR" sz="2800" b="1" dirty="0">
                  <a:solidFill>
                    <a:schemeClr val="bg1"/>
                  </a:solidFill>
                  <a:latin typeface="Century Gothic"/>
                </a:rPr>
                <a:t>75%</a:t>
              </a:r>
              <a:endParaRPr lang="pt-B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BA14AA0E-4A1B-6870-1AF9-F476DD40DDD8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29.</a:t>
            </a:r>
          </a:p>
        </p:txBody>
      </p:sp>
    </p:spTree>
    <p:extLst>
      <p:ext uri="{BB962C8B-B14F-4D97-AF65-F5344CB8AC3E}">
        <p14:creationId xmlns:p14="http://schemas.microsoft.com/office/powerpoint/2010/main" val="34173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38" grpId="0" animBg="1"/>
      <p:bldP spid="3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5262220" y="160246"/>
            <a:ext cx="221639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Summary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7" name="Imagem 46" descr="Diagrama&#10;&#10;Descrição gerada automaticamente">
            <a:extLst>
              <a:ext uri="{FF2B5EF4-FFF2-40B4-BE49-F238E27FC236}">
                <a16:creationId xmlns:a16="http://schemas.microsoft.com/office/drawing/2014/main" id="{683C59B8-5D48-FFAB-1837-4A835488F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432" y="1132955"/>
            <a:ext cx="7867135" cy="5271712"/>
          </a:xfrm>
          <a:prstGeom prst="rect">
            <a:avLst/>
          </a:prstGeom>
        </p:spPr>
      </p:pic>
      <p:sp>
        <p:nvSpPr>
          <p:cNvPr id="49" name="CaixaDeTexto 48">
            <a:extLst>
              <a:ext uri="{FF2B5EF4-FFF2-40B4-BE49-F238E27FC236}">
                <a16:creationId xmlns:a16="http://schemas.microsoft.com/office/drawing/2014/main" id="{89ABD9A3-4CDF-5BF4-550E-14D2EE014F60}"/>
              </a:ext>
            </a:extLst>
          </p:cNvPr>
          <p:cNvSpPr txBox="1"/>
          <p:nvPr/>
        </p:nvSpPr>
        <p:spPr>
          <a:xfrm>
            <a:off x="11620310" y="6456963"/>
            <a:ext cx="6928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30.</a:t>
            </a:r>
          </a:p>
        </p:txBody>
      </p:sp>
    </p:spTree>
    <p:extLst>
      <p:ext uri="{BB962C8B-B14F-4D97-AF65-F5344CB8AC3E}">
        <p14:creationId xmlns:p14="http://schemas.microsoft.com/office/powerpoint/2010/main" val="3908860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73ECDCE-3FD0-038A-F4EA-577C14617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21" y="-4901"/>
            <a:ext cx="12208563" cy="686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625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86287" y="247848"/>
            <a:ext cx="58220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Types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Machine Learning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0C08EE0D-5785-A9A4-6D3F-D3BCC1E95C77}"/>
              </a:ext>
            </a:extLst>
          </p:cNvPr>
          <p:cNvSpPr/>
          <p:nvPr/>
        </p:nvSpPr>
        <p:spPr>
          <a:xfrm>
            <a:off x="2031886" y="1330433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32AEF37-B5FF-3ADE-A3F2-BE4296681437}"/>
              </a:ext>
            </a:extLst>
          </p:cNvPr>
          <p:cNvSpPr txBox="1"/>
          <p:nvPr/>
        </p:nvSpPr>
        <p:spPr>
          <a:xfrm>
            <a:off x="2219575" y="1534693"/>
            <a:ext cx="903172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Supervised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uses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labeled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inputs (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meaning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has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a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corresponding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)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train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models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and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learn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4ACB83F-0592-5655-859F-11F375D70EA8}"/>
              </a:ext>
            </a:extLst>
          </p:cNvPr>
          <p:cNvSpPr/>
          <p:nvPr/>
        </p:nvSpPr>
        <p:spPr>
          <a:xfrm>
            <a:off x="1589924" y="1081949"/>
            <a:ext cx="9484283" cy="54377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DE0358E-3A00-DDA6-2C0A-766300D0278F}"/>
              </a:ext>
            </a:extLst>
          </p:cNvPr>
          <p:cNvSpPr txBox="1"/>
          <p:nvPr/>
        </p:nvSpPr>
        <p:spPr>
          <a:xfrm>
            <a:off x="463625" y="1473748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01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880CF774-722F-0C39-856A-24627CA28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928" y="1294295"/>
            <a:ext cx="2718143" cy="273436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A937E1B-4FD8-CB50-FCA7-FDFBC7250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902" y="1349652"/>
            <a:ext cx="2073413" cy="2446960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BD0AD1EE-7AF9-500C-BE83-C0A8A52DBAEC}"/>
              </a:ext>
            </a:extLst>
          </p:cNvPr>
          <p:cNvSpPr txBox="1"/>
          <p:nvPr/>
        </p:nvSpPr>
        <p:spPr>
          <a:xfrm>
            <a:off x="2273956" y="5564938"/>
            <a:ext cx="1051600" cy="6684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600" dirty="0">
                <a:latin typeface="Consolas"/>
                <a:ea typeface="MS PGothic"/>
              </a:rPr>
              <a:t>CAT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DF02899-C12C-F9A6-025D-CB19C056CFA4}"/>
              </a:ext>
            </a:extLst>
          </p:cNvPr>
          <p:cNvSpPr txBox="1"/>
          <p:nvPr/>
        </p:nvSpPr>
        <p:spPr>
          <a:xfrm>
            <a:off x="9507433" y="5564937"/>
            <a:ext cx="107368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600" dirty="0">
                <a:latin typeface="Consolas"/>
                <a:ea typeface="MS PGothic"/>
              </a:rPr>
              <a:t>DOG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FF854A0C-4F02-A2D0-2413-874D9F342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7930" y="3690730"/>
            <a:ext cx="2337270" cy="284480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565A7BD4-4FA5-A584-3DE7-833C91F610AE}"/>
              </a:ext>
            </a:extLst>
          </p:cNvPr>
          <p:cNvSpPr txBox="1"/>
          <p:nvPr/>
        </p:nvSpPr>
        <p:spPr>
          <a:xfrm>
            <a:off x="5498650" y="1390503"/>
            <a:ext cx="173629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600" dirty="0">
                <a:latin typeface="Consolas"/>
                <a:ea typeface="MS PGothic"/>
              </a:rPr>
              <a:t>LIZARD</a:t>
            </a:r>
            <a:endParaRPr lang="pt-BR" dirty="0"/>
          </a:p>
        </p:txBody>
      </p:sp>
      <p:sp>
        <p:nvSpPr>
          <p:cNvPr id="4" name="Seta: para Baixo 3">
            <a:extLst>
              <a:ext uri="{FF2B5EF4-FFF2-40B4-BE49-F238E27FC236}">
                <a16:creationId xmlns:a16="http://schemas.microsoft.com/office/drawing/2014/main" id="{033F29B0-EE5E-27C0-8172-3AB58409AEEC}"/>
              </a:ext>
            </a:extLst>
          </p:cNvPr>
          <p:cNvSpPr/>
          <p:nvPr/>
        </p:nvSpPr>
        <p:spPr>
          <a:xfrm flipV="1">
            <a:off x="6094886" y="2243871"/>
            <a:ext cx="484631" cy="1020462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70989E24-C680-9E0C-FCF9-0AB92B7E7789}"/>
              </a:ext>
            </a:extLst>
          </p:cNvPr>
          <p:cNvSpPr/>
          <p:nvPr/>
        </p:nvSpPr>
        <p:spPr>
          <a:xfrm>
            <a:off x="9672973" y="4154393"/>
            <a:ext cx="418371" cy="106675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4F44F1AF-DE72-6C95-8D0E-492C75344492}"/>
              </a:ext>
            </a:extLst>
          </p:cNvPr>
          <p:cNvSpPr/>
          <p:nvPr/>
        </p:nvSpPr>
        <p:spPr>
          <a:xfrm>
            <a:off x="2583060" y="4297958"/>
            <a:ext cx="418371" cy="106675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5E8C024-6BC5-DE03-FE52-C7406C83960B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48122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3" grpId="0"/>
      <p:bldP spid="24" grpId="0"/>
      <p:bldP spid="26" grpId="0"/>
      <p:bldP spid="4" grpId="0" animBg="1"/>
      <p:bldP spid="6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86287" y="247848"/>
            <a:ext cx="58220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Types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Machine Learning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0C08EE0D-5785-A9A4-6D3F-D3BCC1E95C77}"/>
              </a:ext>
            </a:extLst>
          </p:cNvPr>
          <p:cNvSpPr/>
          <p:nvPr/>
        </p:nvSpPr>
        <p:spPr>
          <a:xfrm>
            <a:off x="2031886" y="1352520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32AEF37-B5FF-3ADE-A3F2-BE4296681437}"/>
              </a:ext>
            </a:extLst>
          </p:cNvPr>
          <p:cNvSpPr txBox="1"/>
          <p:nvPr/>
        </p:nvSpPr>
        <p:spPr>
          <a:xfrm>
            <a:off x="2219575" y="1556780"/>
            <a:ext cx="903172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Supervised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uses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labeled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inputs (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meaning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has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a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corresponding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)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train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models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and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learn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DE0358E-3A00-DDA6-2C0A-766300D0278F}"/>
              </a:ext>
            </a:extLst>
          </p:cNvPr>
          <p:cNvSpPr txBox="1"/>
          <p:nvPr/>
        </p:nvSpPr>
        <p:spPr>
          <a:xfrm>
            <a:off x="695538" y="1650443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01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118192A2-9182-B043-ED2D-9DFED0F00EC4}"/>
              </a:ext>
            </a:extLst>
          </p:cNvPr>
          <p:cNvSpPr/>
          <p:nvPr/>
        </p:nvSpPr>
        <p:spPr>
          <a:xfrm>
            <a:off x="2053973" y="3240955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F5D34FA-E706-2891-14A9-47EC8E022EE0}"/>
              </a:ext>
            </a:extLst>
          </p:cNvPr>
          <p:cNvSpPr txBox="1"/>
          <p:nvPr/>
        </p:nvSpPr>
        <p:spPr>
          <a:xfrm>
            <a:off x="2263749" y="3643998"/>
            <a:ext cx="903172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err="1">
                <a:solidFill>
                  <a:schemeClr val="bg1"/>
                </a:solidFill>
                <a:latin typeface="Consolas"/>
                <a:ea typeface="MS PGothic"/>
              </a:rPr>
              <a:t>Unsupervised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uses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unlabeled</a:t>
            </a:r>
            <a:r>
              <a:rPr lang="pt-BR" sz="2400">
                <a:solidFill>
                  <a:schemeClr val="bg1"/>
                </a:solidFill>
                <a:latin typeface="Consolas"/>
                <a:ea typeface="MS PGothic"/>
              </a:rPr>
              <a:t> data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learn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about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patterns</a:t>
            </a:r>
            <a:r>
              <a:rPr lang="pt-BR" sz="2400">
                <a:solidFill>
                  <a:schemeClr val="bg1"/>
                </a:solidFill>
                <a:latin typeface="Consolas"/>
                <a:ea typeface="MS PGothic"/>
              </a:rPr>
              <a:t> in data</a:t>
            </a:r>
            <a:endParaRPr lang="pt-BR" sz="2400" dirty="0">
              <a:solidFill>
                <a:schemeClr val="bg1"/>
              </a:solidFill>
              <a:latin typeface="Consolas"/>
              <a:ea typeface="MS PGothic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0E39794-CD27-5D24-2D49-CD17CF210623}"/>
              </a:ext>
            </a:extLst>
          </p:cNvPr>
          <p:cNvSpPr txBox="1"/>
          <p:nvPr/>
        </p:nvSpPr>
        <p:spPr>
          <a:xfrm>
            <a:off x="695538" y="3549921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02</a:t>
            </a:r>
          </a:p>
        </p:txBody>
      </p:sp>
      <p:grpSp>
        <p:nvGrpSpPr>
          <p:cNvPr id="73" name="Agrupar 72">
            <a:extLst>
              <a:ext uri="{FF2B5EF4-FFF2-40B4-BE49-F238E27FC236}">
                <a16:creationId xmlns:a16="http://schemas.microsoft.com/office/drawing/2014/main" id="{3EB08019-EA35-2EA1-3A98-D3E224E90C15}"/>
              </a:ext>
            </a:extLst>
          </p:cNvPr>
          <p:cNvGrpSpPr/>
          <p:nvPr/>
        </p:nvGrpSpPr>
        <p:grpSpPr>
          <a:xfrm>
            <a:off x="164929" y="1104036"/>
            <a:ext cx="11876603" cy="5448785"/>
            <a:chOff x="164929" y="1104036"/>
            <a:chExt cx="11876603" cy="5448785"/>
          </a:xfrm>
        </p:grpSpPr>
        <p:sp>
          <p:nvSpPr>
            <p:cNvPr id="63" name="Retângulo 62">
              <a:extLst>
                <a:ext uri="{FF2B5EF4-FFF2-40B4-BE49-F238E27FC236}">
                  <a16:creationId xmlns:a16="http://schemas.microsoft.com/office/drawing/2014/main" id="{7ADF975A-9593-1B50-72B0-E0C36AC899A9}"/>
                </a:ext>
              </a:extLst>
            </p:cNvPr>
            <p:cNvSpPr/>
            <p:nvPr/>
          </p:nvSpPr>
          <p:spPr>
            <a:xfrm>
              <a:off x="518706" y="1104036"/>
              <a:ext cx="11516281" cy="54487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64" name="Imagem 63">
              <a:extLst>
                <a:ext uri="{FF2B5EF4-FFF2-40B4-BE49-F238E27FC236}">
                  <a16:creationId xmlns:a16="http://schemas.microsoft.com/office/drawing/2014/main" id="{27595A05-5B4E-45A9-DF01-3131ECE71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4929" y="1216989"/>
              <a:ext cx="2199100" cy="2104890"/>
            </a:xfrm>
            <a:prstGeom prst="rect">
              <a:avLst/>
            </a:prstGeom>
          </p:spPr>
        </p:pic>
        <p:pic>
          <p:nvPicPr>
            <p:cNvPr id="65" name="Imagem 64" descr="Cachorro segurando brinquedo na boca&#10;&#10;Descrição gerada automaticamente">
              <a:extLst>
                <a:ext uri="{FF2B5EF4-FFF2-40B4-BE49-F238E27FC236}">
                  <a16:creationId xmlns:a16="http://schemas.microsoft.com/office/drawing/2014/main" id="{FC737243-64F4-DC3C-F225-3138AC107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68119" y="1128782"/>
              <a:ext cx="2073413" cy="2446960"/>
            </a:xfrm>
            <a:prstGeom prst="rect">
              <a:avLst/>
            </a:prstGeom>
          </p:spPr>
        </p:pic>
        <p:pic>
          <p:nvPicPr>
            <p:cNvPr id="66" name="Imagem 65" descr="Boneca de brinquedo&#10;&#10;Descrição gerada automaticamente">
              <a:extLst>
                <a:ext uri="{FF2B5EF4-FFF2-40B4-BE49-F238E27FC236}">
                  <a16:creationId xmlns:a16="http://schemas.microsoft.com/office/drawing/2014/main" id="{DD321BCE-ACB6-AC73-EF40-29CF893A5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57241" y="1349513"/>
              <a:ext cx="2302389" cy="2336800"/>
            </a:xfrm>
            <a:prstGeom prst="rect">
              <a:avLst/>
            </a:prstGeom>
          </p:spPr>
        </p:pic>
        <p:pic>
          <p:nvPicPr>
            <p:cNvPr id="67" name="Imagem 66">
              <a:extLst>
                <a:ext uri="{FF2B5EF4-FFF2-40B4-BE49-F238E27FC236}">
                  <a16:creationId xmlns:a16="http://schemas.microsoft.com/office/drawing/2014/main" id="{4A380860-77F5-299E-EC80-7A6BD7BA6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00678" y="2763079"/>
              <a:ext cx="1595948" cy="2944191"/>
            </a:xfrm>
            <a:prstGeom prst="rect">
              <a:avLst/>
            </a:prstGeom>
          </p:spPr>
        </p:pic>
        <p:pic>
          <p:nvPicPr>
            <p:cNvPr id="68" name="Imagem 67">
              <a:extLst>
                <a:ext uri="{FF2B5EF4-FFF2-40B4-BE49-F238E27FC236}">
                  <a16:creationId xmlns:a16="http://schemas.microsoft.com/office/drawing/2014/main" id="{1A65B4B8-46D8-12BC-0BA5-A3BED36F4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67246" y="1106557"/>
              <a:ext cx="1648639" cy="2314715"/>
            </a:xfrm>
            <a:prstGeom prst="rect">
              <a:avLst/>
            </a:prstGeom>
          </p:spPr>
        </p:pic>
        <p:pic>
          <p:nvPicPr>
            <p:cNvPr id="69" name="Imagem 68" descr="Uma imagem contendo em pé, escuro, frente, mulher&#10;&#10;Descrição gerada automaticamente">
              <a:extLst>
                <a:ext uri="{FF2B5EF4-FFF2-40B4-BE49-F238E27FC236}">
                  <a16:creationId xmlns:a16="http://schemas.microsoft.com/office/drawing/2014/main" id="{D84EBFB9-856C-BB87-F8E5-181F152FF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99579" y="2140018"/>
              <a:ext cx="2090669" cy="2445442"/>
            </a:xfrm>
            <a:prstGeom prst="rect">
              <a:avLst/>
            </a:prstGeom>
          </p:spPr>
        </p:pic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7BECE6D5-69A3-5A46-4D64-05CF44A2A9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27556" y="2133600"/>
              <a:ext cx="2822714" cy="2822714"/>
            </a:xfrm>
            <a:prstGeom prst="rect">
              <a:avLst/>
            </a:pr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A04D7C61-8DA2-BE82-D824-D7F6AE85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70317" y="2533925"/>
              <a:ext cx="1918162" cy="2038627"/>
            </a:xfrm>
            <a:prstGeom prst="rect">
              <a:avLst/>
            </a:prstGeom>
          </p:spPr>
        </p:pic>
        <p:pic>
          <p:nvPicPr>
            <p:cNvPr id="72" name="Imagem 71" descr="Uma imagem contendo réptil, animal, pessoa, segurando&#10;&#10;Descrição gerada automaticamente">
              <a:extLst>
                <a:ext uri="{FF2B5EF4-FFF2-40B4-BE49-F238E27FC236}">
                  <a16:creationId xmlns:a16="http://schemas.microsoft.com/office/drawing/2014/main" id="{A2D8289D-717D-09AB-1EF5-7F030ACAB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97930" y="3690730"/>
              <a:ext cx="2337270" cy="2844800"/>
            </a:xfrm>
            <a:prstGeom prst="rect">
              <a:avLst/>
            </a:prstGeom>
          </p:spPr>
        </p:pic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B6EBC5-216F-0342-5D9A-2F952094603D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4.</a:t>
            </a:r>
          </a:p>
        </p:txBody>
      </p:sp>
    </p:spTree>
    <p:extLst>
      <p:ext uri="{BB962C8B-B14F-4D97-AF65-F5344CB8AC3E}">
        <p14:creationId xmlns:p14="http://schemas.microsoft.com/office/powerpoint/2010/main" val="325590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3686287" y="247848"/>
            <a:ext cx="58220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Types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Century Gothic"/>
                <a:ea typeface="MS PGothic"/>
              </a:rPr>
              <a:t>of</a:t>
            </a:r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 Machine Learning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0C08EE0D-5785-A9A4-6D3F-D3BCC1E95C77}"/>
              </a:ext>
            </a:extLst>
          </p:cNvPr>
          <p:cNvSpPr/>
          <p:nvPr/>
        </p:nvSpPr>
        <p:spPr>
          <a:xfrm>
            <a:off x="2042930" y="1231042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32AEF37-B5FF-3ADE-A3F2-BE4296681437}"/>
              </a:ext>
            </a:extLst>
          </p:cNvPr>
          <p:cNvSpPr txBox="1"/>
          <p:nvPr/>
        </p:nvSpPr>
        <p:spPr>
          <a:xfrm>
            <a:off x="2230619" y="1435302"/>
            <a:ext cx="903172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Supervised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uses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labeled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inputs (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meaning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input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has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a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corresponding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label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)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train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models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and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learn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outputs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DE0358E-3A00-DDA6-2C0A-766300D0278F}"/>
              </a:ext>
            </a:extLst>
          </p:cNvPr>
          <p:cNvSpPr txBox="1"/>
          <p:nvPr/>
        </p:nvSpPr>
        <p:spPr>
          <a:xfrm>
            <a:off x="706582" y="1528965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01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118192A2-9182-B043-ED2D-9DFED0F00EC4}"/>
              </a:ext>
            </a:extLst>
          </p:cNvPr>
          <p:cNvSpPr/>
          <p:nvPr/>
        </p:nvSpPr>
        <p:spPr>
          <a:xfrm>
            <a:off x="2065016" y="3119477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F5D34FA-E706-2891-14A9-47EC8E022EE0}"/>
              </a:ext>
            </a:extLst>
          </p:cNvPr>
          <p:cNvSpPr txBox="1"/>
          <p:nvPr/>
        </p:nvSpPr>
        <p:spPr>
          <a:xfrm>
            <a:off x="2274793" y="3522520"/>
            <a:ext cx="903172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err="1">
                <a:solidFill>
                  <a:schemeClr val="bg1"/>
                </a:solidFill>
                <a:latin typeface="Consolas"/>
                <a:ea typeface="MS PGothic"/>
              </a:rPr>
              <a:t>Unsupervised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uses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unlabeled</a:t>
            </a:r>
            <a:r>
              <a:rPr lang="pt-BR" sz="2400">
                <a:solidFill>
                  <a:schemeClr val="bg1"/>
                </a:solidFill>
                <a:latin typeface="Consolas"/>
                <a:ea typeface="MS PGothic"/>
              </a:rPr>
              <a:t> data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to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learn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about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MS PGothic"/>
              </a:rPr>
              <a:t>patterns</a:t>
            </a:r>
            <a:r>
              <a:rPr lang="pt-BR" sz="2400">
                <a:solidFill>
                  <a:schemeClr val="bg1"/>
                </a:solidFill>
                <a:latin typeface="Consolas"/>
                <a:ea typeface="MS PGothic"/>
              </a:rPr>
              <a:t> in data</a:t>
            </a:r>
            <a:endParaRPr lang="pt-BR" sz="2400" dirty="0">
              <a:solidFill>
                <a:schemeClr val="bg1"/>
              </a:solidFill>
              <a:latin typeface="Consolas"/>
              <a:ea typeface="MS PGothic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0E39794-CD27-5D24-2D49-CD17CF210623}"/>
              </a:ext>
            </a:extLst>
          </p:cNvPr>
          <p:cNvSpPr txBox="1"/>
          <p:nvPr/>
        </p:nvSpPr>
        <p:spPr>
          <a:xfrm>
            <a:off x="706582" y="3428443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02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F3AFCC8-293D-1E18-A9D3-698081C16A26}"/>
              </a:ext>
            </a:extLst>
          </p:cNvPr>
          <p:cNvSpPr/>
          <p:nvPr/>
        </p:nvSpPr>
        <p:spPr>
          <a:xfrm>
            <a:off x="2065613" y="4953291"/>
            <a:ext cx="9712952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93D8A01-9156-FA0D-FE4D-3487BAE3F24B}"/>
              </a:ext>
            </a:extLst>
          </p:cNvPr>
          <p:cNvSpPr txBox="1"/>
          <p:nvPr/>
        </p:nvSpPr>
        <p:spPr>
          <a:xfrm>
            <a:off x="2385823" y="5157551"/>
            <a:ext cx="903172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Reinforcement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MS PGothic"/>
              </a:rPr>
              <a:t> Learning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agent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learning in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interactive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environment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based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on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rewards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and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penalties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BA76012-946A-CD80-E508-CC6364E977AC}"/>
              </a:ext>
            </a:extLst>
          </p:cNvPr>
          <p:cNvSpPr txBox="1"/>
          <p:nvPr/>
        </p:nvSpPr>
        <p:spPr>
          <a:xfrm>
            <a:off x="707178" y="5262257"/>
            <a:ext cx="11308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dirty="0">
                <a:solidFill>
                  <a:schemeClr val="bg1"/>
                </a:solidFill>
                <a:latin typeface="MS PGothic"/>
                <a:ea typeface="MS PGothic"/>
              </a:rPr>
              <a:t>03</a:t>
            </a:r>
          </a:p>
        </p:txBody>
      </p: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C27EEB74-0DD3-0F06-567B-6D321B686897}"/>
              </a:ext>
            </a:extLst>
          </p:cNvPr>
          <p:cNvGrpSpPr/>
          <p:nvPr/>
        </p:nvGrpSpPr>
        <p:grpSpPr>
          <a:xfrm>
            <a:off x="532432" y="1275141"/>
            <a:ext cx="11298582" cy="5026626"/>
            <a:chOff x="532432" y="1275141"/>
            <a:chExt cx="11298582" cy="5026626"/>
          </a:xfrm>
        </p:grpSpPr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784AAD13-F9F3-5B70-E308-71B6D195ED53}"/>
                </a:ext>
              </a:extLst>
            </p:cNvPr>
            <p:cNvSpPr/>
            <p:nvPr/>
          </p:nvSpPr>
          <p:spPr>
            <a:xfrm>
              <a:off x="532432" y="1275141"/>
              <a:ext cx="11298582" cy="50266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E68D6D13-EB4B-9C26-4004-A8E591F58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3849" y="1580598"/>
              <a:ext cx="10300388" cy="4425673"/>
            </a:xfrm>
            <a:prstGeom prst="rect">
              <a:avLst/>
            </a:prstGeom>
          </p:spPr>
        </p:pic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330B7CEF-ECFE-822C-C7CB-F6936F43D034}"/>
              </a:ext>
            </a:extLst>
          </p:cNvPr>
          <p:cNvGrpSpPr/>
          <p:nvPr/>
        </p:nvGrpSpPr>
        <p:grpSpPr>
          <a:xfrm>
            <a:off x="980109" y="1415773"/>
            <a:ext cx="10740336" cy="3186597"/>
            <a:chOff x="980109" y="1415773"/>
            <a:chExt cx="10740336" cy="3186597"/>
          </a:xfrm>
        </p:grpSpPr>
        <p:pic>
          <p:nvPicPr>
            <p:cNvPr id="38" name="Imagem 37" descr="Imagem em preto e branco de computador&#10;&#10;Descrição gerada automaticamente">
              <a:extLst>
                <a:ext uri="{FF2B5EF4-FFF2-40B4-BE49-F238E27FC236}">
                  <a16:creationId xmlns:a16="http://schemas.microsoft.com/office/drawing/2014/main" id="{9A62E743-9DE6-673E-5493-359BFC12F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05123" y="1415773"/>
              <a:ext cx="2215322" cy="2016541"/>
            </a:xfrm>
            <a:prstGeom prst="rect">
              <a:avLst/>
            </a:prstGeom>
          </p:spPr>
        </p:pic>
        <p:pic>
          <p:nvPicPr>
            <p:cNvPr id="39" name="Imagem 38" descr="Tela de computador com fundo azul&#10;&#10;Descrição gerada automaticamente">
              <a:extLst>
                <a:ext uri="{FF2B5EF4-FFF2-40B4-BE49-F238E27FC236}">
                  <a16:creationId xmlns:a16="http://schemas.microsoft.com/office/drawing/2014/main" id="{4DD8DCD5-8422-96CD-DAB0-895DF359F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109" y="1526760"/>
              <a:ext cx="2070653" cy="2059609"/>
            </a:xfrm>
            <a:prstGeom prst="rect">
              <a:avLst/>
            </a:prstGeom>
          </p:spPr>
        </p:pic>
        <p:pic>
          <p:nvPicPr>
            <p:cNvPr id="40" name="Imagem 39" descr="Ícone&#10;&#10;Descrição gerada automaticamente">
              <a:extLst>
                <a:ext uri="{FF2B5EF4-FFF2-40B4-BE49-F238E27FC236}">
                  <a16:creationId xmlns:a16="http://schemas.microsoft.com/office/drawing/2014/main" id="{3C6F1895-314A-E55E-1903-3261B0624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56978" y="2255630"/>
              <a:ext cx="2368827" cy="2346740"/>
            </a:xfrm>
            <a:prstGeom prst="rect">
              <a:avLst/>
            </a:prstGeom>
          </p:spPr>
        </p:pic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45C7DCC-0F33-F2A0-54DB-422DF1B25CCC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74821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4172200" y="126370"/>
            <a:ext cx="384530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Machine Learning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5C6E806B-CFF2-411C-98FC-5CAC5E096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174" y="1241957"/>
            <a:ext cx="10093738" cy="490417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3395F97-AD2F-B8AD-90D3-ECE6D9B99E28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6.</a:t>
            </a:r>
          </a:p>
        </p:txBody>
      </p:sp>
    </p:spTree>
    <p:extLst>
      <p:ext uri="{BB962C8B-B14F-4D97-AF65-F5344CB8AC3E}">
        <p14:creationId xmlns:p14="http://schemas.microsoft.com/office/powerpoint/2010/main" val="3457545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7ED83E-E2E4-6EE4-1981-B527C9DFEDCE}"/>
              </a:ext>
            </a:extLst>
          </p:cNvPr>
          <p:cNvSpPr txBox="1"/>
          <p:nvPr/>
        </p:nvSpPr>
        <p:spPr>
          <a:xfrm>
            <a:off x="4172200" y="126370"/>
            <a:ext cx="384530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Machine Learning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99BE60DB-E7FD-3A67-04FA-A83D6FC7F907}"/>
              </a:ext>
            </a:extLst>
          </p:cNvPr>
          <p:cNvSpPr txBox="1"/>
          <p:nvPr/>
        </p:nvSpPr>
        <p:spPr>
          <a:xfrm>
            <a:off x="930323" y="2253862"/>
            <a:ext cx="1085390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C++</a:t>
            </a: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C#</a:t>
            </a: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Python</a:t>
            </a: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R</a:t>
            </a:r>
          </a:p>
          <a:p>
            <a:pPr marL="342900" indent="-342900">
              <a:buFont typeface="Arial"/>
              <a:buChar char="•"/>
            </a:pPr>
            <a:r>
              <a:rPr lang="pt-BR" sz="200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Julia</a:t>
            </a: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Javascript</a:t>
            </a: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Swift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FF4BEC3-0401-F225-83BC-2C812F500F93}"/>
              </a:ext>
            </a:extLst>
          </p:cNvPr>
          <p:cNvSpPr txBox="1"/>
          <p:nvPr/>
        </p:nvSpPr>
        <p:spPr>
          <a:xfrm>
            <a:off x="565810" y="1697625"/>
            <a:ext cx="81222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But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what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is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the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language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of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Machine Learning?</a:t>
            </a:r>
            <a:endParaRPr lang="pt-BR" sz="2400" dirty="0">
              <a:solidFill>
                <a:schemeClr val="bg1"/>
              </a:solidFill>
              <a:latin typeface="Consolas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45D531E-C42A-ABE9-7D43-3F4ED59C9A3B}"/>
              </a:ext>
            </a:extLst>
          </p:cNvPr>
          <p:cNvSpPr txBox="1"/>
          <p:nvPr/>
        </p:nvSpPr>
        <p:spPr>
          <a:xfrm>
            <a:off x="543723" y="5275712"/>
            <a:ext cx="346191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Answer</a:t>
            </a:r>
            <a:r>
              <a:rPr lang="pt-BR" sz="2400" b="1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: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Statistics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+mn-lt"/>
                <a:cs typeface="+mn-lt"/>
              </a:rPr>
              <a:t>!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33468F0-B855-09E2-52B6-8DF31E342573}"/>
              </a:ext>
            </a:extLst>
          </p:cNvPr>
          <p:cNvGrpSpPr/>
          <p:nvPr/>
        </p:nvGrpSpPr>
        <p:grpSpPr>
          <a:xfrm>
            <a:off x="4494695" y="2746540"/>
            <a:ext cx="7288695" cy="3298567"/>
            <a:chOff x="4494695" y="2746540"/>
            <a:chExt cx="7288695" cy="3298567"/>
          </a:xfrm>
        </p:grpSpPr>
        <p:pic>
          <p:nvPicPr>
            <p:cNvPr id="10" name="Imagem 9" descr="Texto&#10;&#10;Descrição gerada automaticamente">
              <a:extLst>
                <a:ext uri="{FF2B5EF4-FFF2-40B4-BE49-F238E27FC236}">
                  <a16:creationId xmlns:a16="http://schemas.microsoft.com/office/drawing/2014/main" id="{1602C493-A6E9-29BE-4993-A0A098A36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4695" y="2746540"/>
              <a:ext cx="7288695" cy="2767442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C51C9A73-1414-E47E-638A-04282F41211C}"/>
                </a:ext>
              </a:extLst>
            </p:cNvPr>
            <p:cNvSpPr txBox="1"/>
            <p:nvPr/>
          </p:nvSpPr>
          <p:spPr>
            <a:xfrm>
              <a:off x="4495079" y="5737330"/>
              <a:ext cx="7150433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pt-BR" sz="1400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Kingma</a:t>
              </a:r>
              <a:r>
                <a:rPr lang="pt-BR" sz="1400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 &amp; </a:t>
              </a:r>
              <a:r>
                <a:rPr lang="pt-BR" sz="1400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Welling</a:t>
              </a:r>
              <a:r>
                <a:rPr lang="pt-BR" sz="1400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, "</a:t>
              </a:r>
              <a:r>
                <a:rPr lang="pt-BR" sz="1400" i="1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Auto-Encoding</a:t>
              </a:r>
              <a:r>
                <a:rPr lang="pt-BR" sz="1400" i="1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 </a:t>
              </a:r>
              <a:r>
                <a:rPr lang="pt-BR" sz="1400" i="1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Variational</a:t>
              </a:r>
              <a:r>
                <a:rPr lang="pt-BR" sz="1400" i="1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 </a:t>
              </a:r>
              <a:r>
                <a:rPr lang="pt-BR" sz="1400" i="1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Bayes</a:t>
              </a:r>
              <a:r>
                <a:rPr lang="pt-BR" sz="1400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", </a:t>
              </a:r>
              <a:r>
                <a:rPr lang="pt-BR" sz="1400" dirty="0" err="1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arxiv</a:t>
              </a:r>
              <a:r>
                <a:rPr lang="pt-BR" sz="1400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: </a:t>
              </a:r>
              <a:r>
                <a:rPr lang="pt-BR" sz="1400" b="1" dirty="0">
                  <a:solidFill>
                    <a:schemeClr val="bg1"/>
                  </a:solidFill>
                  <a:latin typeface="Consolas"/>
                  <a:ea typeface="+mn-lt"/>
                  <a:cs typeface="+mn-lt"/>
                </a:rPr>
                <a:t>1312.6114</a:t>
              </a:r>
              <a:endParaRPr lang="pt-BR" sz="1400" dirty="0">
                <a:solidFill>
                  <a:schemeClr val="bg1"/>
                </a:solidFill>
                <a:latin typeface="Consolas"/>
              </a:endParaRP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1B82CB07-EF35-C38D-2912-3D830F50CBA8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7.</a:t>
            </a:r>
          </a:p>
        </p:txBody>
      </p:sp>
    </p:spTree>
    <p:extLst>
      <p:ext uri="{BB962C8B-B14F-4D97-AF65-F5344CB8AC3E}">
        <p14:creationId xmlns:p14="http://schemas.microsoft.com/office/powerpoint/2010/main" val="382973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A5E9C63-6B06-9CE0-723D-56782ECA1253}"/>
              </a:ext>
            </a:extLst>
          </p:cNvPr>
          <p:cNvCxnSpPr/>
          <p:nvPr/>
        </p:nvCxnSpPr>
        <p:spPr>
          <a:xfrm flipV="1">
            <a:off x="537777" y="885823"/>
            <a:ext cx="11654479" cy="206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C28D07-FDF0-895B-4465-0D81E4D19E4C}"/>
              </a:ext>
            </a:extLst>
          </p:cNvPr>
          <p:cNvSpPr/>
          <p:nvPr/>
        </p:nvSpPr>
        <p:spPr>
          <a:xfrm>
            <a:off x="529973" y="1727998"/>
            <a:ext cx="5759387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11AE17F-B5A6-1EE8-5CDF-4607B2600804}"/>
              </a:ext>
            </a:extLst>
          </p:cNvPr>
          <p:cNvSpPr txBox="1"/>
          <p:nvPr/>
        </p:nvSpPr>
        <p:spPr>
          <a:xfrm>
            <a:off x="717662" y="1932258"/>
            <a:ext cx="535424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Qualitative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categorical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data (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finite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number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or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categories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or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groups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)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86E83C1-92FB-780E-E919-793A4E20EBBD}"/>
              </a:ext>
            </a:extLst>
          </p:cNvPr>
          <p:cNvSpPr/>
          <p:nvPr/>
        </p:nvSpPr>
        <p:spPr>
          <a:xfrm>
            <a:off x="552060" y="4345302"/>
            <a:ext cx="5759387" cy="161474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8948C0F-CC4A-B640-23AC-5426A174A81F}"/>
              </a:ext>
            </a:extLst>
          </p:cNvPr>
          <p:cNvSpPr txBox="1"/>
          <p:nvPr/>
        </p:nvSpPr>
        <p:spPr>
          <a:xfrm>
            <a:off x="739749" y="4549562"/>
            <a:ext cx="535424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Consolas"/>
                <a:ea typeface="MS PGothic"/>
              </a:rPr>
              <a:t>Quantitative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- 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numerical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valued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data (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could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be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discrete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or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onsolas"/>
                <a:ea typeface="MS PGothic"/>
              </a:rPr>
              <a:t>continuous</a:t>
            </a:r>
            <a:r>
              <a:rPr lang="pt-BR" sz="2400" dirty="0">
                <a:solidFill>
                  <a:schemeClr val="bg1"/>
                </a:solidFill>
                <a:latin typeface="Consolas"/>
                <a:ea typeface="MS PGothic"/>
              </a:rPr>
              <a:t>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ACCCC25-F5C9-7800-F3A0-5960C0253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079" y="1674467"/>
            <a:ext cx="4185754" cy="4304195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16385162-C739-5B65-5CEB-43D279E36BFE}"/>
              </a:ext>
            </a:extLst>
          </p:cNvPr>
          <p:cNvSpPr txBox="1"/>
          <p:nvPr/>
        </p:nvSpPr>
        <p:spPr>
          <a:xfrm>
            <a:off x="3951331" y="126370"/>
            <a:ext cx="469565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/>
                <a:ea typeface="MS PGothic"/>
              </a:rPr>
              <a:t>Samples &amp; Features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AEFE6E6-AE20-ACDB-ACE6-F6D9478E6161}"/>
              </a:ext>
            </a:extLst>
          </p:cNvPr>
          <p:cNvSpPr txBox="1"/>
          <p:nvPr/>
        </p:nvSpPr>
        <p:spPr>
          <a:xfrm>
            <a:off x="11642396" y="6456963"/>
            <a:ext cx="53821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000" dirty="0">
                <a:solidFill>
                  <a:schemeClr val="bg1"/>
                </a:solidFill>
                <a:latin typeface="Consolas"/>
              </a:rPr>
              <a:t>8.</a:t>
            </a:r>
          </a:p>
        </p:txBody>
      </p:sp>
    </p:spTree>
    <p:extLst>
      <p:ext uri="{BB962C8B-B14F-4D97-AF65-F5344CB8AC3E}">
        <p14:creationId xmlns:p14="http://schemas.microsoft.com/office/powerpoint/2010/main" val="22560288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1320</cp:revision>
  <dcterms:created xsi:type="dcterms:W3CDTF">2024-10-13T20:26:08Z</dcterms:created>
  <dcterms:modified xsi:type="dcterms:W3CDTF">2025-06-16T00:52:20Z</dcterms:modified>
</cp:coreProperties>
</file>

<file path=docProps/thumbnail.jpeg>
</file>